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ctiveX/activeX2.xml" ContentType="application/vnd.ms-office.activeX+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ctiveX/activeX3.xml" ContentType="application/vnd.ms-office.activeX+xml"/>
  <Override PartName="/ppt/notesSlides/notesSlide54.xml" ContentType="application/vnd.openxmlformats-officedocument.presentationml.notesSlide+xml"/>
  <Override PartName="/ppt/activeX/activeX4.xml" ContentType="application/vnd.ms-office.activeX+xml"/>
  <Override PartName="/ppt/notesSlides/notesSlide55.xml" ContentType="application/vnd.openxmlformats-officedocument.presentationml.notesSlide+xml"/>
  <Override PartName="/ppt/activeX/activeX5.xml" ContentType="application/vnd.ms-office.activeX+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ctiveX/activeX6.xml" ContentType="application/vnd.ms-office.activeX+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ctiveX/activeX7.xml" ContentType="application/vnd.ms-office.activeX+xml"/>
  <Override PartName="/ppt/notesSlides/notesSlide64.xml" ContentType="application/vnd.openxmlformats-officedocument.presentationml.notesSlide+xml"/>
  <Override PartName="/ppt/activeX/activeX8.xml" ContentType="application/vnd.ms-office.activeX+xml"/>
  <Override PartName="/ppt/notesSlides/notesSlide65.xml" ContentType="application/vnd.openxmlformats-officedocument.presentationml.notesSlide+xml"/>
  <Override PartName="/ppt/activeX/activeX9.xml" ContentType="application/vnd.ms-office.activeX+xml"/>
  <Override PartName="/ppt/notesSlides/notesSlide66.xml" ContentType="application/vnd.openxmlformats-officedocument.presentationml.notesSlide+xml"/>
  <Override PartName="/ppt/activeX/activeX10.xml" ContentType="application/vnd.ms-office.activeX+xml"/>
  <Override PartName="/ppt/notesSlides/notesSlide67.xml" ContentType="application/vnd.openxmlformats-officedocument.presentationml.notesSlide+xml"/>
  <Override PartName="/ppt/activeX/activeX11.xml" ContentType="application/vnd.ms-office.activeX+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91"/>
  </p:notesMasterIdLst>
  <p:sldIdLst>
    <p:sldId id="514" r:id="rId2"/>
    <p:sldId id="522" r:id="rId3"/>
    <p:sldId id="510" r:id="rId4"/>
    <p:sldId id="511" r:id="rId5"/>
    <p:sldId id="521" r:id="rId6"/>
    <p:sldId id="520" r:id="rId7"/>
    <p:sldId id="523" r:id="rId8"/>
    <p:sldId id="505" r:id="rId9"/>
    <p:sldId id="435" r:id="rId10"/>
    <p:sldId id="504" r:id="rId11"/>
    <p:sldId id="502" r:id="rId12"/>
    <p:sldId id="419" r:id="rId13"/>
    <p:sldId id="434" r:id="rId14"/>
    <p:sldId id="297" r:id="rId15"/>
    <p:sldId id="298" r:id="rId16"/>
    <p:sldId id="299" r:id="rId17"/>
    <p:sldId id="300" r:id="rId18"/>
    <p:sldId id="438" r:id="rId19"/>
    <p:sldId id="516" r:id="rId20"/>
    <p:sldId id="517" r:id="rId21"/>
    <p:sldId id="515" r:id="rId22"/>
    <p:sldId id="471" r:id="rId23"/>
    <p:sldId id="512" r:id="rId24"/>
    <p:sldId id="472" r:id="rId25"/>
    <p:sldId id="437" r:id="rId26"/>
    <p:sldId id="440" r:id="rId27"/>
    <p:sldId id="441" r:id="rId28"/>
    <p:sldId id="456" r:id="rId29"/>
    <p:sldId id="478" r:id="rId30"/>
    <p:sldId id="444" r:id="rId31"/>
    <p:sldId id="473" r:id="rId32"/>
    <p:sldId id="474" r:id="rId33"/>
    <p:sldId id="476" r:id="rId34"/>
    <p:sldId id="445" r:id="rId35"/>
    <p:sldId id="513" r:id="rId36"/>
    <p:sldId id="446" r:id="rId37"/>
    <p:sldId id="475" r:id="rId38"/>
    <p:sldId id="448" r:id="rId39"/>
    <p:sldId id="498" r:id="rId40"/>
    <p:sldId id="477" r:id="rId41"/>
    <p:sldId id="479" r:id="rId42"/>
    <p:sldId id="480" r:id="rId43"/>
    <p:sldId id="451" r:id="rId44"/>
    <p:sldId id="452" r:id="rId45"/>
    <p:sldId id="450" r:id="rId46"/>
    <p:sldId id="482" r:id="rId47"/>
    <p:sldId id="481" r:id="rId48"/>
    <p:sldId id="449" r:id="rId49"/>
    <p:sldId id="483" r:id="rId50"/>
    <p:sldId id="484" r:id="rId51"/>
    <p:sldId id="485" r:id="rId52"/>
    <p:sldId id="518" r:id="rId53"/>
    <p:sldId id="453" r:id="rId54"/>
    <p:sldId id="488" r:id="rId55"/>
    <p:sldId id="489" r:id="rId56"/>
    <p:sldId id="490" r:id="rId57"/>
    <p:sldId id="491" r:id="rId58"/>
    <p:sldId id="492" r:id="rId59"/>
    <p:sldId id="493" r:id="rId60"/>
    <p:sldId id="494" r:id="rId61"/>
    <p:sldId id="495" r:id="rId62"/>
    <p:sldId id="486" r:id="rId63"/>
    <p:sldId id="487" r:id="rId64"/>
    <p:sldId id="454" r:id="rId65"/>
    <p:sldId id="519" r:id="rId66"/>
    <p:sldId id="443" r:id="rId67"/>
    <p:sldId id="393" r:id="rId68"/>
    <p:sldId id="455" r:id="rId69"/>
    <p:sldId id="499" r:id="rId70"/>
    <p:sldId id="500" r:id="rId71"/>
    <p:sldId id="460" r:id="rId72"/>
    <p:sldId id="414" r:id="rId73"/>
    <p:sldId id="353" r:id="rId74"/>
    <p:sldId id="394" r:id="rId75"/>
    <p:sldId id="461" r:id="rId76"/>
    <p:sldId id="462" r:id="rId77"/>
    <p:sldId id="415" r:id="rId78"/>
    <p:sldId id="509" r:id="rId79"/>
    <p:sldId id="457" r:id="rId80"/>
    <p:sldId id="458" r:id="rId81"/>
    <p:sldId id="328" r:id="rId82"/>
    <p:sldId id="496" r:id="rId83"/>
    <p:sldId id="459" r:id="rId84"/>
    <p:sldId id="409" r:id="rId85"/>
    <p:sldId id="376" r:id="rId86"/>
    <p:sldId id="360" r:id="rId87"/>
    <p:sldId id="361" r:id="rId88"/>
    <p:sldId id="362" r:id="rId89"/>
    <p:sldId id="354" r:id="rId90"/>
  </p:sldIdLst>
  <p:sldSz cx="9144000" cy="6858000" type="screen4x3"/>
  <p:notesSz cx="6858000" cy="9144000"/>
  <p:defaultTextStyle>
    <a:defPPr>
      <a:defRPr lang="en-US"/>
    </a:defPPr>
    <a:lvl1pPr algn="ctr" rtl="0" fontAlgn="base">
      <a:spcBef>
        <a:spcPct val="0"/>
      </a:spcBef>
      <a:spcAft>
        <a:spcPct val="0"/>
      </a:spcAft>
      <a:defRPr sz="1600" b="1" kern="1200">
        <a:solidFill>
          <a:srgbClr val="FF0000"/>
        </a:solidFill>
        <a:latin typeface="Arial" pitchFamily="34" charset="0"/>
        <a:ea typeface="+mn-ea"/>
        <a:cs typeface="+mn-cs"/>
      </a:defRPr>
    </a:lvl1pPr>
    <a:lvl2pPr marL="457200" algn="ctr" rtl="0" fontAlgn="base">
      <a:spcBef>
        <a:spcPct val="0"/>
      </a:spcBef>
      <a:spcAft>
        <a:spcPct val="0"/>
      </a:spcAft>
      <a:defRPr sz="1600" b="1" kern="1200">
        <a:solidFill>
          <a:srgbClr val="FF0000"/>
        </a:solidFill>
        <a:latin typeface="Arial" pitchFamily="34" charset="0"/>
        <a:ea typeface="+mn-ea"/>
        <a:cs typeface="+mn-cs"/>
      </a:defRPr>
    </a:lvl2pPr>
    <a:lvl3pPr marL="914400" algn="ctr" rtl="0" fontAlgn="base">
      <a:spcBef>
        <a:spcPct val="0"/>
      </a:spcBef>
      <a:spcAft>
        <a:spcPct val="0"/>
      </a:spcAft>
      <a:defRPr sz="1600" b="1" kern="1200">
        <a:solidFill>
          <a:srgbClr val="FF0000"/>
        </a:solidFill>
        <a:latin typeface="Arial" pitchFamily="34" charset="0"/>
        <a:ea typeface="+mn-ea"/>
        <a:cs typeface="+mn-cs"/>
      </a:defRPr>
    </a:lvl3pPr>
    <a:lvl4pPr marL="1371600" algn="ctr" rtl="0" fontAlgn="base">
      <a:spcBef>
        <a:spcPct val="0"/>
      </a:spcBef>
      <a:spcAft>
        <a:spcPct val="0"/>
      </a:spcAft>
      <a:defRPr sz="1600" b="1" kern="1200">
        <a:solidFill>
          <a:srgbClr val="FF0000"/>
        </a:solidFill>
        <a:latin typeface="Arial" pitchFamily="34" charset="0"/>
        <a:ea typeface="+mn-ea"/>
        <a:cs typeface="+mn-cs"/>
      </a:defRPr>
    </a:lvl4pPr>
    <a:lvl5pPr marL="1828800" algn="ctr" rtl="0" fontAlgn="base">
      <a:spcBef>
        <a:spcPct val="0"/>
      </a:spcBef>
      <a:spcAft>
        <a:spcPct val="0"/>
      </a:spcAft>
      <a:defRPr sz="1600" b="1" kern="1200">
        <a:solidFill>
          <a:srgbClr val="FF0000"/>
        </a:solidFill>
        <a:latin typeface="Arial" pitchFamily="34" charset="0"/>
        <a:ea typeface="+mn-ea"/>
        <a:cs typeface="+mn-cs"/>
      </a:defRPr>
    </a:lvl5pPr>
    <a:lvl6pPr marL="2286000" algn="l" defTabSz="914400" rtl="0" eaLnBrk="1" latinLnBrk="0" hangingPunct="1">
      <a:defRPr sz="1600" b="1" kern="1200">
        <a:solidFill>
          <a:srgbClr val="FF0000"/>
        </a:solidFill>
        <a:latin typeface="Arial" pitchFamily="34" charset="0"/>
        <a:ea typeface="+mn-ea"/>
        <a:cs typeface="+mn-cs"/>
      </a:defRPr>
    </a:lvl6pPr>
    <a:lvl7pPr marL="2743200" algn="l" defTabSz="914400" rtl="0" eaLnBrk="1" latinLnBrk="0" hangingPunct="1">
      <a:defRPr sz="1600" b="1" kern="1200">
        <a:solidFill>
          <a:srgbClr val="FF0000"/>
        </a:solidFill>
        <a:latin typeface="Arial" pitchFamily="34" charset="0"/>
        <a:ea typeface="+mn-ea"/>
        <a:cs typeface="+mn-cs"/>
      </a:defRPr>
    </a:lvl7pPr>
    <a:lvl8pPr marL="3200400" algn="l" defTabSz="914400" rtl="0" eaLnBrk="1" latinLnBrk="0" hangingPunct="1">
      <a:defRPr sz="1600" b="1" kern="1200">
        <a:solidFill>
          <a:srgbClr val="FF0000"/>
        </a:solidFill>
        <a:latin typeface="Arial" pitchFamily="34" charset="0"/>
        <a:ea typeface="+mn-ea"/>
        <a:cs typeface="+mn-cs"/>
      </a:defRPr>
    </a:lvl8pPr>
    <a:lvl9pPr marL="3657600" algn="l" defTabSz="914400" rtl="0" eaLnBrk="1" latinLnBrk="0" hangingPunct="1">
      <a:defRPr sz="1600" b="1" kern="1200">
        <a:solidFill>
          <a:srgbClr val="FF0000"/>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CC"/>
    <a:srgbClr val="FF0000"/>
    <a:srgbClr val="6F3F50"/>
    <a:srgbClr val="000099"/>
    <a:srgbClr val="9900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7" autoAdjust="0"/>
    <p:restoredTop sz="82609" autoAdjust="0"/>
  </p:normalViewPr>
  <p:slideViewPr>
    <p:cSldViewPr>
      <p:cViewPr varScale="1">
        <p:scale>
          <a:sx n="97" d="100"/>
          <a:sy n="97" d="100"/>
        </p:scale>
        <p:origin x="-13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56" d="100"/>
          <a:sy n="56" d="100"/>
        </p:scale>
        <p:origin x="-26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Times New Roman" pitchFamily="18"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itchFamily="18" charset="0"/>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Times New Roman" pitchFamily="18"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itchFamily="18" charset="0"/>
              </a:defRPr>
            </a:lvl1pPr>
          </a:lstStyle>
          <a:p>
            <a:pPr>
              <a:defRPr/>
            </a:pPr>
            <a:fld id="{33FAF9F0-03D7-4DE0-BD84-243B251F274E}" type="slidenum">
              <a:rPr lang="en-US"/>
              <a:pPr>
                <a:defRPr/>
              </a:pPr>
              <a:t>‹#›</a:t>
            </a:fld>
            <a:endParaRPr lang="en-US"/>
          </a:p>
        </p:txBody>
      </p:sp>
    </p:spTree>
    <p:extLst>
      <p:ext uri="{BB962C8B-B14F-4D97-AF65-F5344CB8AC3E}">
        <p14:creationId xmlns:p14="http://schemas.microsoft.com/office/powerpoint/2010/main" val="3779460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FAF9F0-03D7-4DE0-BD84-243B251F274E}" type="slidenum">
              <a:rPr lang="en-US" smtClean="0"/>
              <a:pPr>
                <a:defRPr/>
              </a:pPr>
              <a:t>5</a:t>
            </a:fld>
            <a:endParaRPr lang="en-US"/>
          </a:p>
        </p:txBody>
      </p:sp>
    </p:spTree>
    <p:extLst>
      <p:ext uri="{BB962C8B-B14F-4D97-AF65-F5344CB8AC3E}">
        <p14:creationId xmlns:p14="http://schemas.microsoft.com/office/powerpoint/2010/main" val="3830980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3CD6D106-7C2D-4A5B-AE75-DC21277FBE9E}" type="slidenum">
              <a:rPr lang="en-US" smtClean="0"/>
              <a:pPr/>
              <a:t>26</a:t>
            </a:fld>
            <a:endParaRPr lang="en-US" smtClean="0"/>
          </a:p>
        </p:txBody>
      </p:sp>
      <p:sp>
        <p:nvSpPr>
          <p:cNvPr id="87043" name="Rectangle 1026"/>
          <p:cNvSpPr>
            <a:spLocks noGrp="1" noRot="1" noChangeAspect="1" noChangeArrowheads="1" noTextEdit="1"/>
          </p:cNvSpPr>
          <p:nvPr>
            <p:ph type="sldImg"/>
          </p:nvPr>
        </p:nvSpPr>
        <p:spPr>
          <a:xfrm>
            <a:off x="1143000" y="687388"/>
            <a:ext cx="4572000" cy="3429000"/>
          </a:xfrm>
          <a:ln/>
        </p:spPr>
      </p:sp>
      <p:sp>
        <p:nvSpPr>
          <p:cNvPr id="87044"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3.16: </a:t>
            </a:r>
            <a:r>
              <a:rPr lang="el-GR" smtClean="0">
                <a:solidFill>
                  <a:srgbClr val="000000"/>
                </a:solidFill>
                <a:cs typeface="Arial" pitchFamily="34" charset="0"/>
              </a:rPr>
              <a:t>Plate boundaries in action.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Imagine a sphere composed of three plates. </a:t>
            </a:r>
          </a:p>
        </p:txBody>
      </p:sp>
    </p:spTree>
    <p:extLst>
      <p:ext uri="{BB962C8B-B14F-4D97-AF65-F5344CB8AC3E}">
        <p14:creationId xmlns:p14="http://schemas.microsoft.com/office/powerpoint/2010/main" val="207673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10AD4AF6-5119-4AA5-99FF-5ECE88D81976}" type="slidenum">
              <a:rPr lang="en-US" smtClean="0"/>
              <a:pPr/>
              <a:t>27</a:t>
            </a:fld>
            <a:endParaRPr lang="en-US" smtClean="0"/>
          </a:p>
        </p:txBody>
      </p:sp>
      <p:sp>
        <p:nvSpPr>
          <p:cNvPr id="88067" name="Rectangle 2"/>
          <p:cNvSpPr>
            <a:spLocks noGrp="1" noRot="1" noChangeAspect="1" noChangeArrowheads="1" noTextEdit="1"/>
          </p:cNvSpPr>
          <p:nvPr>
            <p:ph type="sldImg"/>
          </p:nvPr>
        </p:nvSpPr>
        <p:spPr>
          <a:xfrm>
            <a:off x="1143000" y="687388"/>
            <a:ext cx="4572000" cy="3429000"/>
          </a:xfrm>
          <a:ln/>
        </p:spPr>
      </p:sp>
      <p:sp>
        <p:nvSpPr>
          <p:cNvPr id="8806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3.16: </a:t>
            </a:r>
            <a:r>
              <a:rPr lang="el-GR" smtClean="0">
                <a:solidFill>
                  <a:srgbClr val="000000"/>
                </a:solidFill>
                <a:cs typeface="Arial" pitchFamily="34" charset="0"/>
              </a:rPr>
              <a:t>Plate boundaries in action. </a:t>
            </a:r>
            <a:endParaRPr lang="en-US" b="1" smtClean="0">
              <a:solidFill>
                <a:srgbClr val="000000"/>
              </a:solidFill>
              <a:cs typeface="Arial" pitchFamily="34" charset="0"/>
            </a:endParaRPr>
          </a:p>
          <a:p>
            <a:r>
              <a:rPr lang="el-GR" b="1" smtClean="0">
                <a:solidFill>
                  <a:srgbClr val="000000"/>
                </a:solidFill>
                <a:cs typeface="Arial" pitchFamily="34" charset="0"/>
              </a:rPr>
              <a:t>(b) </a:t>
            </a:r>
            <a:r>
              <a:rPr lang="el-GR" smtClean="0">
                <a:solidFill>
                  <a:srgbClr val="000000"/>
                </a:solidFill>
                <a:cs typeface="Arial" pitchFamily="34" charset="0"/>
              </a:rPr>
              <a:t>As Plate A moves to the left (west), a gap forms behind it </a:t>
            </a:r>
            <a:r>
              <a:rPr lang="en-US" smtClean="0">
                <a:solidFill>
                  <a:srgbClr val="000000"/>
                </a:solidFill>
                <a:cs typeface="Arial" pitchFamily="34" charset="0"/>
              </a:rPr>
              <a:t>(</a:t>
            </a:r>
            <a:r>
              <a:rPr lang="el-GR" smtClean="0">
                <a:solidFill>
                  <a:srgbClr val="000000"/>
                </a:solidFill>
                <a:cs typeface="Arial" pitchFamily="34" charset="0"/>
              </a:rPr>
              <a:t>1</a:t>
            </a:r>
            <a:r>
              <a:rPr lang="en-US" smtClean="0">
                <a:solidFill>
                  <a:srgbClr val="000000"/>
                </a:solidFill>
                <a:cs typeface="Arial" pitchFamily="34" charset="0"/>
              </a:rPr>
              <a:t>)</a:t>
            </a:r>
            <a:r>
              <a:rPr lang="el-GR" smtClean="0">
                <a:solidFill>
                  <a:srgbClr val="000000"/>
                </a:solidFill>
                <a:cs typeface="Arial" pitchFamily="34" charset="0"/>
              </a:rPr>
              <a:t>, and an overlap with Plate B forms in front </a:t>
            </a:r>
            <a:r>
              <a:rPr lang="en-US" smtClean="0">
                <a:solidFill>
                  <a:srgbClr val="000000"/>
                </a:solidFill>
                <a:cs typeface="Arial" pitchFamily="34" charset="0"/>
              </a:rPr>
              <a:t>(2)</a:t>
            </a:r>
            <a:r>
              <a:rPr lang="el-GR" smtClean="0">
                <a:solidFill>
                  <a:srgbClr val="000000"/>
                </a:solidFill>
                <a:cs typeface="Arial" pitchFamily="34" charset="0"/>
              </a:rPr>
              <a:t>. Sliding occurs along the top and bottom sides </a:t>
            </a:r>
            <a:r>
              <a:rPr lang="en-US" smtClean="0">
                <a:solidFill>
                  <a:srgbClr val="000000"/>
                </a:solidFill>
                <a:cs typeface="Arial" pitchFamily="34" charset="0"/>
              </a:rPr>
              <a:t>(</a:t>
            </a:r>
            <a:r>
              <a:rPr lang="el-GR" smtClean="0">
                <a:solidFill>
                  <a:srgbClr val="000000"/>
                </a:solidFill>
                <a:cs typeface="Arial" pitchFamily="34" charset="0"/>
              </a:rPr>
              <a:t>3</a:t>
            </a:r>
            <a:r>
              <a:rPr lang="en-US" smtClean="0">
                <a:solidFill>
                  <a:srgbClr val="000000"/>
                </a:solidFill>
                <a:cs typeface="Arial" pitchFamily="34" charset="0"/>
              </a:rPr>
              <a:t>)</a:t>
            </a:r>
            <a:r>
              <a:rPr lang="el-GR" smtClean="0">
                <a:solidFill>
                  <a:srgbClr val="000000"/>
                </a:solidFill>
                <a:cs typeface="Arial" pitchFamily="34" charset="0"/>
              </a:rPr>
              <a:t>. The margins of Plate A experience the three types of interactions: at </a:t>
            </a:r>
            <a:r>
              <a:rPr lang="en-US" smtClean="0">
                <a:solidFill>
                  <a:srgbClr val="000000"/>
                </a:solidFill>
                <a:cs typeface="Arial" pitchFamily="34" charset="0"/>
              </a:rPr>
              <a:t>(</a:t>
            </a:r>
            <a:r>
              <a:rPr lang="el-GR" smtClean="0">
                <a:solidFill>
                  <a:srgbClr val="000000"/>
                </a:solidFill>
                <a:cs typeface="Arial" pitchFamily="34" charset="0"/>
              </a:rPr>
              <a:t>1</a:t>
            </a:r>
            <a:r>
              <a:rPr lang="en-US" smtClean="0">
                <a:solidFill>
                  <a:srgbClr val="000000"/>
                </a:solidFill>
                <a:cs typeface="Arial" pitchFamily="34" charset="0"/>
              </a:rPr>
              <a:t>)</a:t>
            </a:r>
            <a:r>
              <a:rPr lang="el-GR" smtClean="0">
                <a:solidFill>
                  <a:srgbClr val="000000"/>
                </a:solidFill>
                <a:cs typeface="Arial" pitchFamily="34" charset="0"/>
              </a:rPr>
              <a:t>, extension characteristic of divergent boundaries; at </a:t>
            </a:r>
            <a:r>
              <a:rPr lang="en-US" smtClean="0">
                <a:solidFill>
                  <a:srgbClr val="000000"/>
                </a:solidFill>
                <a:cs typeface="Arial" pitchFamily="34" charset="0"/>
              </a:rPr>
              <a:t>(</a:t>
            </a:r>
            <a:r>
              <a:rPr lang="el-GR" smtClean="0">
                <a:solidFill>
                  <a:srgbClr val="000000"/>
                </a:solidFill>
                <a:cs typeface="Arial" pitchFamily="34" charset="0"/>
              </a:rPr>
              <a:t>2</a:t>
            </a:r>
            <a:r>
              <a:rPr lang="en-US" smtClean="0">
                <a:solidFill>
                  <a:srgbClr val="000000"/>
                </a:solidFill>
                <a:cs typeface="Arial" pitchFamily="34" charset="0"/>
              </a:rPr>
              <a:t>)</a:t>
            </a:r>
            <a:r>
              <a:rPr lang="el-GR" smtClean="0">
                <a:solidFill>
                  <a:srgbClr val="000000"/>
                </a:solidFill>
                <a:cs typeface="Arial" pitchFamily="34" charset="0"/>
              </a:rPr>
              <a:t>, compression characteristic of convergent boundaries; and at </a:t>
            </a:r>
            <a:r>
              <a:rPr lang="en-US" smtClean="0">
                <a:solidFill>
                  <a:srgbClr val="000000"/>
                </a:solidFill>
                <a:cs typeface="Arial" pitchFamily="34" charset="0"/>
              </a:rPr>
              <a:t>(</a:t>
            </a:r>
            <a:r>
              <a:rPr lang="el-GR" smtClean="0">
                <a:solidFill>
                  <a:srgbClr val="000000"/>
                </a:solidFill>
                <a:cs typeface="Arial" pitchFamily="34" charset="0"/>
              </a:rPr>
              <a:t>3</a:t>
            </a:r>
            <a:r>
              <a:rPr lang="en-US" smtClean="0">
                <a:solidFill>
                  <a:srgbClr val="000000"/>
                </a:solidFill>
                <a:cs typeface="Arial" pitchFamily="34" charset="0"/>
              </a:rPr>
              <a:t>)</a:t>
            </a:r>
            <a:r>
              <a:rPr lang="el-GR" smtClean="0">
                <a:solidFill>
                  <a:srgbClr val="000000"/>
                </a:solidFill>
                <a:cs typeface="Arial" pitchFamily="34" charset="0"/>
              </a:rPr>
              <a:t>, the shear characteristic of transform plate boundaries. </a:t>
            </a:r>
          </a:p>
        </p:txBody>
      </p:sp>
    </p:spTree>
    <p:extLst>
      <p:ext uri="{BB962C8B-B14F-4D97-AF65-F5344CB8AC3E}">
        <p14:creationId xmlns:p14="http://schemas.microsoft.com/office/powerpoint/2010/main" val="59411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4CF257A6-E1A3-4CE0-AD36-F54FDDCAE702}" type="slidenum">
              <a:rPr lang="en-US" smtClean="0"/>
              <a:pPr/>
              <a:t>28</a:t>
            </a:fld>
            <a:endParaRPr lang="en-US" smtClean="0"/>
          </a:p>
        </p:txBody>
      </p:sp>
      <p:sp>
        <p:nvSpPr>
          <p:cNvPr id="89091" name="Rectangle 2"/>
          <p:cNvSpPr>
            <a:spLocks noGrp="1" noRot="1" noChangeAspect="1" noChangeArrowheads="1" noTextEdit="1"/>
          </p:cNvSpPr>
          <p:nvPr>
            <p:ph type="sldImg"/>
          </p:nvPr>
        </p:nvSpPr>
        <p:spPr>
          <a:xfrm>
            <a:off x="1143000" y="687388"/>
            <a:ext cx="4572000" cy="3429000"/>
          </a:xfrm>
          <a:ln/>
        </p:spPr>
      </p:sp>
      <p:sp>
        <p:nvSpPr>
          <p:cNvPr id="89092"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85247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BA89255E-37EB-4115-B54C-AEDB98787300}" type="slidenum">
              <a:rPr lang="en-US" smtClean="0"/>
              <a:pPr/>
              <a:t>29</a:t>
            </a:fld>
            <a:endParaRPr lang="en-US" smtClean="0"/>
          </a:p>
        </p:txBody>
      </p:sp>
      <p:sp>
        <p:nvSpPr>
          <p:cNvPr id="90115" name="Rectangle 2"/>
          <p:cNvSpPr>
            <a:spLocks noGrp="1" noRot="1" noChangeAspect="1" noChangeArrowheads="1" noTextEdit="1"/>
          </p:cNvSpPr>
          <p:nvPr>
            <p:ph type="sldImg"/>
          </p:nvPr>
        </p:nvSpPr>
        <p:spPr>
          <a:xfrm>
            <a:off x="1143000" y="687388"/>
            <a:ext cx="4572000" cy="3429000"/>
          </a:xfrm>
          <a:ln/>
        </p:spPr>
      </p:sp>
      <p:sp>
        <p:nvSpPr>
          <p:cNvPr id="90116"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19735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p:spPr>
        <p:txBody>
          <a:bodyPr/>
          <a:lstStyle/>
          <a:p>
            <a:fld id="{62DBB9A5-1411-4317-AB85-4A0270F820BA}" type="slidenum">
              <a:rPr lang="en-US" smtClean="0"/>
              <a:pPr/>
              <a:t>30</a:t>
            </a:fld>
            <a:endParaRPr lang="en-US" smtClean="0"/>
          </a:p>
        </p:txBody>
      </p:sp>
      <p:sp>
        <p:nvSpPr>
          <p:cNvPr id="91139" name="Rectangle 2"/>
          <p:cNvSpPr>
            <a:spLocks noGrp="1" noRot="1" noChangeAspect="1" noChangeArrowheads="1" noTextEdit="1"/>
          </p:cNvSpPr>
          <p:nvPr>
            <p:ph type="sldImg"/>
          </p:nvPr>
        </p:nvSpPr>
        <p:spPr>
          <a:xfrm>
            <a:off x="1143000" y="687388"/>
            <a:ext cx="4572000" cy="3429000"/>
          </a:xfrm>
          <a:ln/>
        </p:spPr>
      </p:sp>
      <p:sp>
        <p:nvSpPr>
          <p:cNvPr id="9114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208734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A048F94D-6655-4D2A-9863-F6A514BFA0C1}" type="slidenum">
              <a:rPr lang="en-US" smtClean="0"/>
              <a:pPr/>
              <a:t>31</a:t>
            </a:fld>
            <a:endParaRPr lang="en-US" smtClean="0"/>
          </a:p>
        </p:txBody>
      </p:sp>
      <p:sp>
        <p:nvSpPr>
          <p:cNvPr id="92163" name="Rectangle 2"/>
          <p:cNvSpPr>
            <a:spLocks noGrp="1" noRot="1" noChangeAspect="1" noChangeArrowheads="1" noTextEdit="1"/>
          </p:cNvSpPr>
          <p:nvPr>
            <p:ph type="sldImg"/>
          </p:nvPr>
        </p:nvSpPr>
        <p:spPr>
          <a:xfrm>
            <a:off x="1143000" y="687388"/>
            <a:ext cx="4572000" cy="3429000"/>
          </a:xfrm>
          <a:ln/>
        </p:spPr>
      </p:sp>
      <p:sp>
        <p:nvSpPr>
          <p:cNvPr id="9216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281951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p:spPr>
        <p:txBody>
          <a:bodyPr/>
          <a:lstStyle/>
          <a:p>
            <a:fld id="{A4A8B836-41E5-44FD-9231-751966669016}" type="slidenum">
              <a:rPr lang="en-US" smtClean="0"/>
              <a:pPr/>
              <a:t>32</a:t>
            </a:fld>
            <a:endParaRPr lang="en-US" smtClean="0"/>
          </a:p>
        </p:txBody>
      </p:sp>
      <p:sp>
        <p:nvSpPr>
          <p:cNvPr id="93187" name="Rectangle 2"/>
          <p:cNvSpPr>
            <a:spLocks noGrp="1" noRot="1" noChangeAspect="1" noChangeArrowheads="1" noTextEdit="1"/>
          </p:cNvSpPr>
          <p:nvPr>
            <p:ph type="sldImg"/>
          </p:nvPr>
        </p:nvSpPr>
        <p:spPr>
          <a:xfrm>
            <a:off x="1143000" y="687388"/>
            <a:ext cx="4572000" cy="3429000"/>
          </a:xfrm>
          <a:ln/>
        </p:spPr>
      </p:sp>
      <p:sp>
        <p:nvSpPr>
          <p:cNvPr id="9318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2625308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p:spPr>
        <p:txBody>
          <a:bodyPr/>
          <a:lstStyle/>
          <a:p>
            <a:fld id="{AFCE956E-4D73-43A2-8D50-1230DB833B54}" type="slidenum">
              <a:rPr lang="en-US" smtClean="0"/>
              <a:pPr/>
              <a:t>33</a:t>
            </a:fld>
            <a:endParaRPr lang="en-US" smtClean="0"/>
          </a:p>
        </p:txBody>
      </p:sp>
      <p:sp>
        <p:nvSpPr>
          <p:cNvPr id="96259" name="Rectangle 2"/>
          <p:cNvSpPr>
            <a:spLocks noGrp="1" noRot="1" noChangeAspect="1" noChangeArrowheads="1" noTextEdit="1"/>
          </p:cNvSpPr>
          <p:nvPr>
            <p:ph type="sldImg"/>
          </p:nvPr>
        </p:nvSpPr>
        <p:spPr>
          <a:xfrm>
            <a:off x="1143000" y="687388"/>
            <a:ext cx="4572000" cy="3429000"/>
          </a:xfrm>
          <a:ln/>
        </p:spPr>
      </p:sp>
      <p:sp>
        <p:nvSpPr>
          <p:cNvPr id="9626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3.18: </a:t>
            </a:r>
            <a:r>
              <a:rPr lang="el-GR" smtClean="0">
                <a:solidFill>
                  <a:srgbClr val="000000"/>
                </a:solidFill>
                <a:cs typeface="Arial" pitchFamily="34" charset="0"/>
              </a:rPr>
              <a:t>The East African rift system, a divergent boundary. East Africa is being pulled apart by tectonic forces thought to be driven by a superplume originating at the core–mantle boundary (see again Figure 3.13). The lithosphere in this region is relatively thin, and as the upward arching lithosphere cracks and splits, long linear blocks have fallen along faults. Some of these blocks are overlain by freshwater lakes; some are dry and occasionally below sea level. Oceanic crust has been generated in the area to the north (the Red Sea, the Gulf of Aden) for about 5 million years—these are the freshest bits of a new ocean-to-be.</a:t>
            </a:r>
          </a:p>
        </p:txBody>
      </p:sp>
    </p:spTree>
    <p:extLst>
      <p:ext uri="{BB962C8B-B14F-4D97-AF65-F5344CB8AC3E}">
        <p14:creationId xmlns:p14="http://schemas.microsoft.com/office/powerpoint/2010/main" val="2106343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a:noFill/>
        </p:spPr>
        <p:txBody>
          <a:bodyPr/>
          <a:lstStyle/>
          <a:p>
            <a:fld id="{242928E9-E131-4ACC-8282-97A681DEA81E}" type="slidenum">
              <a:rPr lang="en-US" smtClean="0"/>
              <a:pPr/>
              <a:t>34</a:t>
            </a:fld>
            <a:endParaRPr lang="en-US" smtClean="0"/>
          </a:p>
        </p:txBody>
      </p:sp>
      <p:sp>
        <p:nvSpPr>
          <p:cNvPr id="97283" name="Rectangle 2"/>
          <p:cNvSpPr>
            <a:spLocks noGrp="1" noRot="1" noChangeAspect="1" noChangeArrowheads="1" noTextEdit="1"/>
          </p:cNvSpPr>
          <p:nvPr>
            <p:ph type="sldImg"/>
          </p:nvPr>
        </p:nvSpPr>
        <p:spPr>
          <a:xfrm>
            <a:off x="1143000" y="687388"/>
            <a:ext cx="4572000" cy="3429000"/>
          </a:xfrm>
          <a:ln/>
        </p:spPr>
      </p:sp>
      <p:sp>
        <p:nvSpPr>
          <p:cNvPr id="9728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b="1" smtClean="0">
              <a:solidFill>
                <a:srgbClr val="000000"/>
              </a:solidFill>
              <a:cs typeface="Arial" pitchFamily="34" charset="0"/>
            </a:endParaRPr>
          </a:p>
          <a:p>
            <a:r>
              <a:rPr lang="el-GR" b="1" smtClean="0">
                <a:solidFill>
                  <a:srgbClr val="000000"/>
                </a:solidFill>
                <a:cs typeface="Arial" pitchFamily="34" charset="0"/>
              </a:rPr>
              <a:t>(d) </a:t>
            </a:r>
            <a:r>
              <a:rPr lang="el-GR" smtClean="0">
                <a:solidFill>
                  <a:srgbClr val="000000"/>
                </a:solidFill>
                <a:cs typeface="Arial" pitchFamily="34" charset="0"/>
              </a:rPr>
              <a:t>The Red Sea. Note the remarkable sawtooth configuration of the peaks on the horizon and their similarity to the diagram.</a:t>
            </a:r>
          </a:p>
        </p:txBody>
      </p:sp>
    </p:spTree>
    <p:extLst>
      <p:ext uri="{BB962C8B-B14F-4D97-AF65-F5344CB8AC3E}">
        <p14:creationId xmlns:p14="http://schemas.microsoft.com/office/powerpoint/2010/main" val="264127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a:noFill/>
        </p:spPr>
        <p:txBody>
          <a:bodyPr/>
          <a:lstStyle/>
          <a:p>
            <a:fld id="{242928E9-E131-4ACC-8282-97A681DEA81E}" type="slidenum">
              <a:rPr lang="en-US" smtClean="0"/>
              <a:pPr/>
              <a:t>35</a:t>
            </a:fld>
            <a:endParaRPr lang="en-US" smtClean="0"/>
          </a:p>
        </p:txBody>
      </p:sp>
      <p:sp>
        <p:nvSpPr>
          <p:cNvPr id="97283" name="Rectangle 2"/>
          <p:cNvSpPr>
            <a:spLocks noGrp="1" noRot="1" noChangeAspect="1" noChangeArrowheads="1" noTextEdit="1"/>
          </p:cNvSpPr>
          <p:nvPr>
            <p:ph type="sldImg"/>
          </p:nvPr>
        </p:nvSpPr>
        <p:spPr>
          <a:xfrm>
            <a:off x="1143000" y="687388"/>
            <a:ext cx="4572000" cy="3429000"/>
          </a:xfrm>
          <a:ln/>
        </p:spPr>
      </p:sp>
      <p:sp>
        <p:nvSpPr>
          <p:cNvPr id="9728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b="1" smtClean="0">
              <a:solidFill>
                <a:srgbClr val="000000"/>
              </a:solidFill>
              <a:cs typeface="Arial" pitchFamily="34" charset="0"/>
            </a:endParaRPr>
          </a:p>
          <a:p>
            <a:r>
              <a:rPr lang="el-GR" b="1" smtClean="0">
                <a:solidFill>
                  <a:srgbClr val="000000"/>
                </a:solidFill>
                <a:cs typeface="Arial" pitchFamily="34" charset="0"/>
              </a:rPr>
              <a:t>(d) </a:t>
            </a:r>
            <a:r>
              <a:rPr lang="el-GR" smtClean="0">
                <a:solidFill>
                  <a:srgbClr val="000000"/>
                </a:solidFill>
                <a:cs typeface="Arial" pitchFamily="34" charset="0"/>
              </a:rPr>
              <a:t>The Red Sea. Note the remarkable sawtooth configuration of the peaks on the horizon and their similarity to the diagram.</a:t>
            </a:r>
          </a:p>
        </p:txBody>
      </p:sp>
    </p:spTree>
    <p:extLst>
      <p:ext uri="{BB962C8B-B14F-4D97-AF65-F5344CB8AC3E}">
        <p14:creationId xmlns:p14="http://schemas.microsoft.com/office/powerpoint/2010/main" val="406426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8B43B2A3-46F9-4CE2-A8FB-221DC3A4EB4B}" type="slidenum">
              <a:rPr lang="en-US" smtClean="0"/>
              <a:pPr/>
              <a:t>9</a:t>
            </a:fld>
            <a:endParaRPr lang="en-US" smtClean="0"/>
          </a:p>
        </p:txBody>
      </p:sp>
      <p:sp>
        <p:nvSpPr>
          <p:cNvPr id="80899"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3.11: </a:t>
            </a:r>
            <a:r>
              <a:rPr lang="el-GR" smtClean="0">
                <a:solidFill>
                  <a:srgbClr val="000000"/>
                </a:solidFill>
                <a:cs typeface="Arial" pitchFamily="34" charset="0"/>
              </a:rPr>
              <a:t>Alfred Lothar Wegener aboard his expedition ship at the beginning of what would be his last expedition in Greenland in 1930. His remarkable book </a:t>
            </a:r>
            <a:r>
              <a:rPr lang="el-GR" i="1" smtClean="0">
                <a:solidFill>
                  <a:srgbClr val="000000"/>
                </a:solidFill>
                <a:cs typeface="Arial" pitchFamily="34" charset="0"/>
              </a:rPr>
              <a:t>The Origin of Continents and Oceans </a:t>
            </a:r>
            <a:r>
              <a:rPr lang="el-GR" smtClean="0">
                <a:solidFill>
                  <a:srgbClr val="000000"/>
                </a:solidFill>
                <a:cs typeface="Arial" pitchFamily="34" charset="0"/>
              </a:rPr>
              <a:t>was published in 1915. In it, he outlined interdisciplinary evidence for his theory of continental drift.</a:t>
            </a:r>
          </a:p>
        </p:txBody>
      </p:sp>
    </p:spTree>
    <p:extLst>
      <p:ext uri="{BB962C8B-B14F-4D97-AF65-F5344CB8AC3E}">
        <p14:creationId xmlns:p14="http://schemas.microsoft.com/office/powerpoint/2010/main" val="1474560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4210" name="Rectangle 1031"/>
          <p:cNvSpPr>
            <a:spLocks noGrp="1" noChangeArrowheads="1"/>
          </p:cNvSpPr>
          <p:nvPr>
            <p:ph type="sldNum" sz="quarter" idx="5"/>
          </p:nvPr>
        </p:nvSpPr>
        <p:spPr>
          <a:noFill/>
        </p:spPr>
        <p:txBody>
          <a:bodyPr/>
          <a:lstStyle/>
          <a:p>
            <a:fld id="{EBB2841B-C4A7-4566-84A6-4C7329058B45}" type="slidenum">
              <a:rPr lang="en-US" smtClean="0"/>
              <a:pPr/>
              <a:t>36</a:t>
            </a:fld>
            <a:endParaRPr lang="en-US" smtClean="0"/>
          </a:p>
        </p:txBody>
      </p:sp>
      <p:sp>
        <p:nvSpPr>
          <p:cNvPr id="94211" name="Rectangle 2"/>
          <p:cNvSpPr>
            <a:spLocks noGrp="1" noRot="1" noChangeAspect="1" noChangeArrowheads="1" noTextEdit="1"/>
          </p:cNvSpPr>
          <p:nvPr>
            <p:ph type="sldImg"/>
          </p:nvPr>
        </p:nvSpPr>
        <p:spPr>
          <a:xfrm>
            <a:off x="1143000" y="687388"/>
            <a:ext cx="4572000" cy="3429000"/>
          </a:xfrm>
          <a:ln/>
        </p:spPr>
      </p:sp>
      <p:sp>
        <p:nvSpPr>
          <p:cNvPr id="9421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3.18: </a:t>
            </a:r>
            <a:r>
              <a:rPr lang="el-GR" smtClean="0">
                <a:solidFill>
                  <a:srgbClr val="000000"/>
                </a:solidFill>
                <a:cs typeface="Arial" pitchFamily="34" charset="0"/>
              </a:rPr>
              <a:t>The East African rift system, a divergent boundary. East Africa is being pulled apart by tectonic forces thought to be driven by a superplume originating at the core–mantle boundary (see again Figure 3.13). The lithosphere in this region is relatively thin, and as the upward arching lithosphere cracks and splits, long linear blocks have fallen along faults. Some of these blocks are overlain by freshwater lakes; some are dry and occasionally below sea level. Oceanic crust has been generated in the area to the north (the Red Sea, the Gulf of Aden) for about 5 million years—these are the freshest bits of a new ocean-to-be.</a:t>
            </a:r>
          </a:p>
        </p:txBody>
      </p:sp>
    </p:spTree>
    <p:extLst>
      <p:ext uri="{BB962C8B-B14F-4D97-AF65-F5344CB8AC3E}">
        <p14:creationId xmlns:p14="http://schemas.microsoft.com/office/powerpoint/2010/main" val="459749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5234" name="Rectangle 1031"/>
          <p:cNvSpPr>
            <a:spLocks noGrp="1" noChangeArrowheads="1"/>
          </p:cNvSpPr>
          <p:nvPr>
            <p:ph type="sldNum" sz="quarter" idx="5"/>
          </p:nvPr>
        </p:nvSpPr>
        <p:spPr>
          <a:noFill/>
        </p:spPr>
        <p:txBody>
          <a:bodyPr/>
          <a:lstStyle/>
          <a:p>
            <a:fld id="{6CD5B4DA-FB2E-464C-8EC5-ADD077175107}" type="slidenum">
              <a:rPr lang="en-US" smtClean="0"/>
              <a:pPr/>
              <a:t>37</a:t>
            </a:fld>
            <a:endParaRPr lang="en-US" smtClean="0"/>
          </a:p>
        </p:txBody>
      </p:sp>
      <p:sp>
        <p:nvSpPr>
          <p:cNvPr id="95235" name="Rectangle 2"/>
          <p:cNvSpPr>
            <a:spLocks noGrp="1" noRot="1" noChangeAspect="1" noChangeArrowheads="1" noTextEdit="1"/>
          </p:cNvSpPr>
          <p:nvPr>
            <p:ph type="sldImg"/>
          </p:nvPr>
        </p:nvSpPr>
        <p:spPr>
          <a:xfrm>
            <a:off x="1143000" y="687388"/>
            <a:ext cx="4572000" cy="3429000"/>
          </a:xfrm>
          <a:ln/>
        </p:spPr>
      </p:sp>
      <p:sp>
        <p:nvSpPr>
          <p:cNvPr id="9523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3.17: </a:t>
            </a:r>
            <a:r>
              <a:rPr lang="el-GR" smtClean="0">
                <a:solidFill>
                  <a:srgbClr val="000000"/>
                </a:solidFill>
                <a:cs typeface="Arial" pitchFamily="34" charset="0"/>
              </a:rPr>
              <a:t>A model for the formation of a new plate boundary. The breakup of East Africa and the formation of the Red Sea began only about 25 million years ago.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As the lithosphere began to crack, a rift formed beneath the continent, and molten basalt from the asthenosphere began to rise. </a:t>
            </a:r>
            <a:r>
              <a:rPr lang="el-GR" b="1" smtClean="0">
                <a:solidFill>
                  <a:srgbClr val="000000"/>
                </a:solidFill>
                <a:cs typeface="Arial" pitchFamily="34" charset="0"/>
              </a:rPr>
              <a:t>(b) </a:t>
            </a:r>
            <a:r>
              <a:rPr lang="el-GR" smtClean="0">
                <a:solidFill>
                  <a:srgbClr val="000000"/>
                </a:solidFill>
                <a:cs typeface="Arial" pitchFamily="34" charset="0"/>
              </a:rPr>
              <a:t>As the rift continued to open, the two new continents were separated by a growing ocean basin. Volcanoes and earthquakes occurred along the active rift area, which is now the mid-ocean ridge. The East African Rift Valley, although not yet submerged, currently resembles this stage (see Figure 3.18). </a:t>
            </a:r>
            <a:r>
              <a:rPr lang="el-GR" b="1" smtClean="0">
                <a:solidFill>
                  <a:srgbClr val="000000"/>
                </a:solidFill>
                <a:cs typeface="Arial" pitchFamily="34" charset="0"/>
              </a:rPr>
              <a:t>(c) </a:t>
            </a:r>
            <a:r>
              <a:rPr lang="el-GR" smtClean="0">
                <a:solidFill>
                  <a:srgbClr val="000000"/>
                </a:solidFill>
                <a:cs typeface="Arial" pitchFamily="34" charset="0"/>
              </a:rPr>
              <a:t>A new ocean basin (shown in green) forms beneath a new ocean. </a:t>
            </a:r>
          </a:p>
        </p:txBody>
      </p:sp>
    </p:spTree>
    <p:extLst>
      <p:ext uri="{BB962C8B-B14F-4D97-AF65-F5344CB8AC3E}">
        <p14:creationId xmlns:p14="http://schemas.microsoft.com/office/powerpoint/2010/main" val="427866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p:spPr>
        <p:txBody>
          <a:bodyPr/>
          <a:lstStyle/>
          <a:p>
            <a:fld id="{AD393F11-4133-4016-8940-CCF4E4FC387F}" type="slidenum">
              <a:rPr lang="en-US" smtClean="0"/>
              <a:pPr/>
              <a:t>38</a:t>
            </a:fld>
            <a:endParaRPr lang="en-US" smtClean="0"/>
          </a:p>
        </p:txBody>
      </p:sp>
      <p:sp>
        <p:nvSpPr>
          <p:cNvPr id="98307" name="Rectangle 1026"/>
          <p:cNvSpPr>
            <a:spLocks noGrp="1" noRot="1" noChangeAspect="1" noChangeArrowheads="1" noTextEdit="1"/>
          </p:cNvSpPr>
          <p:nvPr>
            <p:ph type="sldImg"/>
          </p:nvPr>
        </p:nvSpPr>
        <p:spPr>
          <a:xfrm>
            <a:off x="1143000" y="687388"/>
            <a:ext cx="4572000" cy="3429000"/>
          </a:xfrm>
          <a:ln/>
        </p:spPr>
      </p:sp>
      <p:sp>
        <p:nvSpPr>
          <p:cNvPr id="9830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3.19: </a:t>
            </a:r>
            <a:r>
              <a:rPr lang="el-GR" smtClean="0">
                <a:solidFill>
                  <a:srgbClr val="000000"/>
                </a:solidFill>
                <a:cs typeface="Arial" pitchFamily="34" charset="0"/>
              </a:rPr>
              <a:t>The Mid-Atlantic Ridge, showing its conformance to the coastlines of the adjacent continents. The first inset shows a detail of the ridge generated from side-scan sonar data—the central rift is clearly visible. Red and orange colors indicate the crest of the ridge; dark blue, the deeper seabed on either side. The second insert shows the location of the ridge and associated valley in the Atlantic.</a:t>
            </a:r>
          </a:p>
        </p:txBody>
      </p:sp>
    </p:spTree>
    <p:extLst>
      <p:ext uri="{BB962C8B-B14F-4D97-AF65-F5344CB8AC3E}">
        <p14:creationId xmlns:p14="http://schemas.microsoft.com/office/powerpoint/2010/main" val="2719188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2BF0D18-A8E8-42AB-8EBD-D3D717A79222}" type="slidenum">
              <a:rPr lang="en-US" smtClean="0"/>
              <a:pPr/>
              <a:t>39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377009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a:noFill/>
        </p:spPr>
        <p:txBody>
          <a:bodyPr/>
          <a:lstStyle/>
          <a:p>
            <a:fld id="{08ADF982-D00B-4F91-A28B-B963572FF217}" type="slidenum">
              <a:rPr lang="en-US" smtClean="0"/>
              <a:pPr/>
              <a:t>40</a:t>
            </a:fld>
            <a:endParaRPr lang="en-US" smtClean="0"/>
          </a:p>
        </p:txBody>
      </p:sp>
      <p:sp>
        <p:nvSpPr>
          <p:cNvPr id="100355" name="Rectangle 2"/>
          <p:cNvSpPr>
            <a:spLocks noGrp="1" noRot="1" noChangeAspect="1" noChangeArrowheads="1" noTextEdit="1"/>
          </p:cNvSpPr>
          <p:nvPr>
            <p:ph type="sldImg"/>
          </p:nvPr>
        </p:nvSpPr>
        <p:spPr>
          <a:xfrm>
            <a:off x="1143000" y="687388"/>
            <a:ext cx="4572000" cy="3429000"/>
          </a:xfrm>
          <a:ln/>
        </p:spPr>
      </p:sp>
      <p:sp>
        <p:nvSpPr>
          <p:cNvPr id="100356"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221536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noFill/>
        </p:spPr>
        <p:txBody>
          <a:bodyPr/>
          <a:lstStyle/>
          <a:p>
            <a:fld id="{382C21B3-220C-40CA-930F-EDCFABFBC68C}" type="slidenum">
              <a:rPr lang="en-US" smtClean="0"/>
              <a:pPr/>
              <a:t>41</a:t>
            </a:fld>
            <a:endParaRPr lang="en-US" smtClean="0"/>
          </a:p>
        </p:txBody>
      </p:sp>
      <p:sp>
        <p:nvSpPr>
          <p:cNvPr id="101379" name="Rectangle 2"/>
          <p:cNvSpPr>
            <a:spLocks noGrp="1" noRot="1" noChangeAspect="1" noChangeArrowheads="1" noTextEdit="1"/>
          </p:cNvSpPr>
          <p:nvPr>
            <p:ph type="sldImg"/>
          </p:nvPr>
        </p:nvSpPr>
        <p:spPr>
          <a:xfrm>
            <a:off x="1143000" y="687388"/>
            <a:ext cx="4572000" cy="3429000"/>
          </a:xfrm>
          <a:ln/>
        </p:spPr>
      </p:sp>
      <p:sp>
        <p:nvSpPr>
          <p:cNvPr id="101380"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3415983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p:spPr>
        <p:txBody>
          <a:bodyPr/>
          <a:lstStyle/>
          <a:p>
            <a:fld id="{95C5623D-8F5E-4D6A-ABF8-22D4E332C8F0}" type="slidenum">
              <a:rPr lang="en-US" smtClean="0"/>
              <a:pPr/>
              <a:t>42</a:t>
            </a:fld>
            <a:endParaRPr lang="en-US" smtClean="0"/>
          </a:p>
        </p:txBody>
      </p:sp>
      <p:sp>
        <p:nvSpPr>
          <p:cNvPr id="102403" name="Rectangle 2"/>
          <p:cNvSpPr>
            <a:spLocks noGrp="1" noRot="1" noChangeAspect="1" noChangeArrowheads="1" noTextEdit="1"/>
          </p:cNvSpPr>
          <p:nvPr>
            <p:ph type="sldImg"/>
          </p:nvPr>
        </p:nvSpPr>
        <p:spPr>
          <a:xfrm>
            <a:off x="1143000" y="687388"/>
            <a:ext cx="4572000" cy="3429000"/>
          </a:xfrm>
          <a:ln/>
        </p:spPr>
      </p:sp>
      <p:sp>
        <p:nvSpPr>
          <p:cNvPr id="10240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146832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noFill/>
        </p:spPr>
        <p:txBody>
          <a:bodyPr/>
          <a:lstStyle/>
          <a:p>
            <a:fld id="{1E019CE7-CB45-44A0-A61D-B76EFC4E334A}" type="slidenum">
              <a:rPr lang="en-US" smtClean="0"/>
              <a:pPr/>
              <a:t>43</a:t>
            </a:fld>
            <a:endParaRPr lang="en-US" smtClean="0"/>
          </a:p>
        </p:txBody>
      </p:sp>
      <p:sp>
        <p:nvSpPr>
          <p:cNvPr id="103427" name="Rectangle 1026"/>
          <p:cNvSpPr>
            <a:spLocks noGrp="1" noRot="1" noChangeAspect="1" noChangeArrowheads="1" noTextEdit="1"/>
          </p:cNvSpPr>
          <p:nvPr>
            <p:ph type="sldImg"/>
          </p:nvPr>
        </p:nvSpPr>
        <p:spPr>
          <a:xfrm>
            <a:off x="1143000" y="687388"/>
            <a:ext cx="4572000" cy="3429000"/>
          </a:xfrm>
          <a:ln/>
        </p:spPr>
      </p:sp>
      <p:sp>
        <p:nvSpPr>
          <p:cNvPr id="10342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3.23</a:t>
            </a:r>
            <a:r>
              <a:rPr lang="en-US" b="1" smtClean="0">
                <a:solidFill>
                  <a:srgbClr val="000000"/>
                </a:solidFill>
                <a:cs typeface="Arial" pitchFamily="34" charset="0"/>
              </a:rPr>
              <a:t>a</a:t>
            </a:r>
            <a:r>
              <a:rPr lang="el-GR" b="1" smtClean="0">
                <a:solidFill>
                  <a:srgbClr val="000000"/>
                </a:solidFill>
                <a:cs typeface="Arial" pitchFamily="34" charset="0"/>
              </a:rPr>
              <a:t>: </a:t>
            </a:r>
            <a:r>
              <a:rPr lang="el-GR" smtClean="0">
                <a:solidFill>
                  <a:srgbClr val="000000"/>
                </a:solidFill>
                <a:cs typeface="Arial" pitchFamily="34" charset="0"/>
              </a:rPr>
              <a:t>The formation of an island arc along a trench as two oceanic plates converge. The volcanic islands form as masses of magma reach the seafloor. The Japanese islands were formed in this way. </a:t>
            </a:r>
          </a:p>
        </p:txBody>
      </p:sp>
    </p:spTree>
    <p:extLst>
      <p:ext uri="{BB962C8B-B14F-4D97-AF65-F5344CB8AC3E}">
        <p14:creationId xmlns:p14="http://schemas.microsoft.com/office/powerpoint/2010/main" val="4229142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a:noFill/>
        </p:spPr>
        <p:txBody>
          <a:bodyPr/>
          <a:lstStyle/>
          <a:p>
            <a:fld id="{035ACFDF-B736-4459-B77C-C8C8DE1E09F9}" type="slidenum">
              <a:rPr lang="en-US" smtClean="0"/>
              <a:pPr/>
              <a:t>44</a:t>
            </a:fld>
            <a:endParaRPr lang="en-US" smtClean="0"/>
          </a:p>
        </p:txBody>
      </p:sp>
      <p:sp>
        <p:nvSpPr>
          <p:cNvPr id="104451" name="Rectangle 2"/>
          <p:cNvSpPr>
            <a:spLocks noGrp="1" noRot="1" noChangeAspect="1" noChangeArrowheads="1" noTextEdit="1"/>
          </p:cNvSpPr>
          <p:nvPr>
            <p:ph type="sldImg"/>
          </p:nvPr>
        </p:nvSpPr>
        <p:spPr>
          <a:xfrm>
            <a:off x="1143000" y="687388"/>
            <a:ext cx="4572000" cy="3429000"/>
          </a:xfrm>
          <a:ln/>
        </p:spPr>
      </p:sp>
      <p:sp>
        <p:nvSpPr>
          <p:cNvPr id="10445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3.23</a:t>
            </a:r>
            <a:r>
              <a:rPr lang="en-US" b="1" smtClean="0">
                <a:solidFill>
                  <a:srgbClr val="000000"/>
                </a:solidFill>
                <a:cs typeface="Arial" pitchFamily="34" charset="0"/>
              </a:rPr>
              <a:t>b</a:t>
            </a:r>
            <a:r>
              <a:rPr lang="el-GR" b="1" smtClean="0">
                <a:solidFill>
                  <a:srgbClr val="000000"/>
                </a:solidFill>
                <a:cs typeface="Arial" pitchFamily="34" charset="0"/>
              </a:rPr>
              <a:t>: </a:t>
            </a:r>
            <a:r>
              <a:rPr lang="el-GR" smtClean="0">
                <a:solidFill>
                  <a:srgbClr val="000000"/>
                </a:solidFill>
                <a:cs typeface="Arial" pitchFamily="34" charset="0"/>
              </a:rPr>
              <a:t>The distribution of shallow, intermediate, and deep earthquakes for part of the Pacific Ring of Fire in the vicinity of the Japan Trench. Note that earthquakes occur on only one side of the trench, the side on which the plate subducts. The great Indonesian tsunami of 2005 was caused by these forces; the site of the catastrophic 1995 Kobe subduction earthquake is marked.</a:t>
            </a:r>
          </a:p>
        </p:txBody>
      </p:sp>
    </p:spTree>
    <p:extLst>
      <p:ext uri="{BB962C8B-B14F-4D97-AF65-F5344CB8AC3E}">
        <p14:creationId xmlns:p14="http://schemas.microsoft.com/office/powerpoint/2010/main" val="3984876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a:noFill/>
        </p:spPr>
        <p:txBody>
          <a:bodyPr/>
          <a:lstStyle/>
          <a:p>
            <a:fld id="{6DD05198-52F1-48BB-8770-43EEEF1CDC23}" type="slidenum">
              <a:rPr lang="en-US" smtClean="0"/>
              <a:pPr/>
              <a:t>45</a:t>
            </a:fld>
            <a:endParaRPr lang="en-US" smtClean="0"/>
          </a:p>
        </p:txBody>
      </p:sp>
      <p:sp>
        <p:nvSpPr>
          <p:cNvPr id="105475" name="Rectangle 1026"/>
          <p:cNvSpPr>
            <a:spLocks noGrp="1" noRot="1" noChangeAspect="1" noChangeArrowheads="1" noTextEdit="1"/>
          </p:cNvSpPr>
          <p:nvPr>
            <p:ph type="sldImg"/>
          </p:nvPr>
        </p:nvSpPr>
        <p:spPr>
          <a:xfrm>
            <a:off x="1143000" y="687388"/>
            <a:ext cx="4572000" cy="3429000"/>
          </a:xfrm>
          <a:ln/>
        </p:spPr>
      </p:sp>
      <p:sp>
        <p:nvSpPr>
          <p:cNvPr id="105476"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3.22: </a:t>
            </a:r>
            <a:r>
              <a:rPr lang="el-GR" smtClean="0">
                <a:solidFill>
                  <a:srgbClr val="000000"/>
                </a:solidFill>
                <a:cs typeface="Arial" pitchFamily="34" charset="0"/>
              </a:rPr>
              <a:t>Vertical slices through Earth’s mantle beneath Central America and Japan showing the distribution of warmer (red) and colder (blue) material. The configuration of colder material suggests that the subducting slabs beneath both areas have penetrated to the core–mantle boundary, which is at a depth of about 2,900 kilometers (1,800 miles).</a:t>
            </a:r>
          </a:p>
        </p:txBody>
      </p:sp>
    </p:spTree>
    <p:extLst>
      <p:ext uri="{BB962C8B-B14F-4D97-AF65-F5344CB8AC3E}">
        <p14:creationId xmlns:p14="http://schemas.microsoft.com/office/powerpoint/2010/main" val="120081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1CA418CC-B576-4114-B3A9-2083A9C1A2FB}" type="slidenum">
              <a:rPr lang="en-US" smtClean="0"/>
              <a:pPr/>
              <a:t>13</a:t>
            </a:fld>
            <a:endParaRPr lang="en-US" smtClean="0"/>
          </a:p>
        </p:txBody>
      </p:sp>
      <p:sp>
        <p:nvSpPr>
          <p:cNvPr id="81923" name="Rectangle 2"/>
          <p:cNvSpPr>
            <a:spLocks noGrp="1" noRot="1" noChangeAspect="1" noChangeArrowheads="1" noTextEdit="1"/>
          </p:cNvSpPr>
          <p:nvPr>
            <p:ph type="sldImg"/>
          </p:nvPr>
        </p:nvSpPr>
        <p:spPr>
          <a:xfrm>
            <a:off x="1143000" y="687388"/>
            <a:ext cx="4572000" cy="3429000"/>
          </a:xfrm>
          <a:ln/>
        </p:spPr>
      </p:sp>
      <p:sp>
        <p:nvSpPr>
          <p:cNvPr id="8192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3.10: </a:t>
            </a:r>
            <a:r>
              <a:rPr lang="el-GR" smtClean="0">
                <a:solidFill>
                  <a:srgbClr val="000000"/>
                </a:solidFill>
                <a:cs typeface="Arial" pitchFamily="34" charset="0"/>
              </a:rPr>
              <a:t>The fit of all the continents around the Atlantic at a water depth of about 137 meters (450 feet), as calculated by Sir Edward Bullard at the University of Cambridge in the 1960s. This graphic was an effective stimulus to the tectonic revolution.</a:t>
            </a:r>
          </a:p>
        </p:txBody>
      </p:sp>
    </p:spTree>
    <p:extLst>
      <p:ext uri="{BB962C8B-B14F-4D97-AF65-F5344CB8AC3E}">
        <p14:creationId xmlns:p14="http://schemas.microsoft.com/office/powerpoint/2010/main" val="3337532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6498" name="Rectangle 1031"/>
          <p:cNvSpPr>
            <a:spLocks noGrp="1" noChangeArrowheads="1"/>
          </p:cNvSpPr>
          <p:nvPr>
            <p:ph type="sldNum" sz="quarter" idx="5"/>
          </p:nvPr>
        </p:nvSpPr>
        <p:spPr>
          <a:noFill/>
        </p:spPr>
        <p:txBody>
          <a:bodyPr/>
          <a:lstStyle/>
          <a:p>
            <a:fld id="{A5A45634-4F9B-486C-9F46-CF9571F1234B}" type="slidenum">
              <a:rPr lang="en-US" smtClean="0"/>
              <a:pPr/>
              <a:t>46</a:t>
            </a:fld>
            <a:endParaRPr lang="en-US" smtClean="0"/>
          </a:p>
        </p:txBody>
      </p:sp>
      <p:sp>
        <p:nvSpPr>
          <p:cNvPr id="106499" name="Rectangle 1026"/>
          <p:cNvSpPr>
            <a:spLocks noGrp="1" noRot="1" noChangeAspect="1" noChangeArrowheads="1" noTextEdit="1"/>
          </p:cNvSpPr>
          <p:nvPr>
            <p:ph type="sldImg"/>
          </p:nvPr>
        </p:nvSpPr>
        <p:spPr>
          <a:xfrm>
            <a:off x="1143000" y="687388"/>
            <a:ext cx="4572000" cy="3429000"/>
          </a:xfrm>
          <a:ln/>
        </p:spPr>
      </p:sp>
      <p:sp>
        <p:nvSpPr>
          <p:cNvPr id="10650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3.23</a:t>
            </a:r>
            <a:r>
              <a:rPr lang="en-US" b="1" smtClean="0">
                <a:solidFill>
                  <a:srgbClr val="000000"/>
                </a:solidFill>
                <a:cs typeface="Arial" pitchFamily="34" charset="0"/>
              </a:rPr>
              <a:t>a</a:t>
            </a:r>
            <a:r>
              <a:rPr lang="el-GR" b="1" smtClean="0">
                <a:solidFill>
                  <a:srgbClr val="000000"/>
                </a:solidFill>
                <a:cs typeface="Arial" pitchFamily="34" charset="0"/>
              </a:rPr>
              <a:t>: </a:t>
            </a:r>
            <a:r>
              <a:rPr lang="el-GR" smtClean="0">
                <a:solidFill>
                  <a:srgbClr val="000000"/>
                </a:solidFill>
                <a:cs typeface="Arial" pitchFamily="34" charset="0"/>
              </a:rPr>
              <a:t>The formation of an island arc along a trench as two oceanic plates converge. The volcanic islands form as masses of magma reach the seafloor. The Japanese islands were formed in this way. </a:t>
            </a:r>
          </a:p>
        </p:txBody>
      </p:sp>
    </p:spTree>
    <p:extLst>
      <p:ext uri="{BB962C8B-B14F-4D97-AF65-F5344CB8AC3E}">
        <p14:creationId xmlns:p14="http://schemas.microsoft.com/office/powerpoint/2010/main" val="3868545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p:spPr>
        <p:txBody>
          <a:bodyPr/>
          <a:lstStyle/>
          <a:p>
            <a:fld id="{1EB0D0D7-8034-4943-B60F-13757A57286D}" type="slidenum">
              <a:rPr lang="en-US" smtClean="0"/>
              <a:pPr/>
              <a:t>47</a:t>
            </a:fld>
            <a:endParaRPr lang="en-US" smtClean="0"/>
          </a:p>
        </p:txBody>
      </p:sp>
      <p:sp>
        <p:nvSpPr>
          <p:cNvPr id="107523" name="Rectangle 2"/>
          <p:cNvSpPr>
            <a:spLocks noGrp="1" noRot="1" noChangeAspect="1" noChangeArrowheads="1" noTextEdit="1"/>
          </p:cNvSpPr>
          <p:nvPr>
            <p:ph type="sldImg"/>
          </p:nvPr>
        </p:nvSpPr>
        <p:spPr>
          <a:xfrm>
            <a:off x="1143000" y="687388"/>
            <a:ext cx="4572000" cy="3429000"/>
          </a:xfrm>
          <a:ln/>
        </p:spPr>
      </p:sp>
      <p:sp>
        <p:nvSpPr>
          <p:cNvPr id="10752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060111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8546" name="Rectangle 1031"/>
          <p:cNvSpPr>
            <a:spLocks noGrp="1" noChangeArrowheads="1"/>
          </p:cNvSpPr>
          <p:nvPr>
            <p:ph type="sldNum" sz="quarter" idx="5"/>
          </p:nvPr>
        </p:nvSpPr>
        <p:spPr>
          <a:noFill/>
        </p:spPr>
        <p:txBody>
          <a:bodyPr/>
          <a:lstStyle/>
          <a:p>
            <a:fld id="{1A476A8E-940A-40D3-B8D1-31757FA57372}" type="slidenum">
              <a:rPr lang="en-US" smtClean="0"/>
              <a:pPr/>
              <a:t>48</a:t>
            </a:fld>
            <a:endParaRPr lang="en-US" smtClean="0"/>
          </a:p>
        </p:txBody>
      </p:sp>
      <p:sp>
        <p:nvSpPr>
          <p:cNvPr id="108547" name="Rectangle 2"/>
          <p:cNvSpPr>
            <a:spLocks noGrp="1" noRot="1" noChangeAspect="1" noChangeArrowheads="1" noTextEdit="1"/>
          </p:cNvSpPr>
          <p:nvPr>
            <p:ph type="sldImg"/>
          </p:nvPr>
        </p:nvSpPr>
        <p:spPr>
          <a:xfrm>
            <a:off x="1143000" y="687388"/>
            <a:ext cx="4572000" cy="3429000"/>
          </a:xfrm>
          <a:ln/>
        </p:spPr>
      </p:sp>
      <p:sp>
        <p:nvSpPr>
          <p:cNvPr id="10854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3.21: </a:t>
            </a:r>
            <a:r>
              <a:rPr lang="el-GR" smtClean="0">
                <a:solidFill>
                  <a:srgbClr val="000000"/>
                </a:solidFill>
                <a:cs typeface="Arial" pitchFamily="34" charset="0"/>
              </a:rPr>
              <a:t>A cross section through the west coast of South America showing the convergence of a continental plate and an oceanic plate. The subducting oceanic plate becomes denser as it descends, its downward slide propelled by gravity. Starting at a depth of about 100 kilometers (60 miles), heat drives water and other volatile components from the subducted sediments into the overlying mantle, lowering its melting point. Masses of the melted material, rich in water and carbon dioxide, rise to power Andean volcanoes.</a:t>
            </a:r>
          </a:p>
        </p:txBody>
      </p:sp>
    </p:spTree>
    <p:extLst>
      <p:ext uri="{BB962C8B-B14F-4D97-AF65-F5344CB8AC3E}">
        <p14:creationId xmlns:p14="http://schemas.microsoft.com/office/powerpoint/2010/main" val="1252605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9570" name="Rectangle 1031"/>
          <p:cNvSpPr>
            <a:spLocks noGrp="1" noChangeArrowheads="1"/>
          </p:cNvSpPr>
          <p:nvPr>
            <p:ph type="sldNum" sz="quarter" idx="5"/>
          </p:nvPr>
        </p:nvSpPr>
        <p:spPr>
          <a:noFill/>
        </p:spPr>
        <p:txBody>
          <a:bodyPr/>
          <a:lstStyle/>
          <a:p>
            <a:fld id="{31B3E873-2FA4-431F-A1D2-3062642D6391}" type="slidenum">
              <a:rPr lang="en-US" smtClean="0"/>
              <a:pPr/>
              <a:t>49</a:t>
            </a:fld>
            <a:endParaRPr lang="en-US" smtClean="0"/>
          </a:p>
        </p:txBody>
      </p:sp>
      <p:sp>
        <p:nvSpPr>
          <p:cNvPr id="109571" name="Rectangle 1026"/>
          <p:cNvSpPr>
            <a:spLocks noGrp="1" noRot="1" noChangeAspect="1" noChangeArrowheads="1" noTextEdit="1"/>
          </p:cNvSpPr>
          <p:nvPr>
            <p:ph type="sldImg"/>
          </p:nvPr>
        </p:nvSpPr>
        <p:spPr>
          <a:xfrm>
            <a:off x="1143000" y="687388"/>
            <a:ext cx="4572000" cy="3429000"/>
          </a:xfrm>
          <a:ln/>
        </p:spPr>
      </p:sp>
      <p:sp>
        <p:nvSpPr>
          <p:cNvPr id="10957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3.22: </a:t>
            </a:r>
            <a:r>
              <a:rPr lang="el-GR" smtClean="0">
                <a:solidFill>
                  <a:srgbClr val="000000"/>
                </a:solidFill>
                <a:cs typeface="Arial" pitchFamily="34" charset="0"/>
              </a:rPr>
              <a:t>Vertical slices through Earth’s mantle beneath Central America and Japan showing the distribution of warmer (red) and colder (blue) material. The configuration of colder material suggests that the subducting slabs beneath both areas have penetrated to the core–mantle boundary, which is at a depth of about 2,900 kilometers (1,800 miles).</a:t>
            </a:r>
          </a:p>
        </p:txBody>
      </p:sp>
    </p:spTree>
    <p:extLst>
      <p:ext uri="{BB962C8B-B14F-4D97-AF65-F5344CB8AC3E}">
        <p14:creationId xmlns:p14="http://schemas.microsoft.com/office/powerpoint/2010/main" val="1259494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0594" name="Rectangle 1031"/>
          <p:cNvSpPr>
            <a:spLocks noGrp="1" noChangeArrowheads="1"/>
          </p:cNvSpPr>
          <p:nvPr>
            <p:ph type="sldNum" sz="quarter" idx="5"/>
          </p:nvPr>
        </p:nvSpPr>
        <p:spPr>
          <a:noFill/>
        </p:spPr>
        <p:txBody>
          <a:bodyPr/>
          <a:lstStyle/>
          <a:p>
            <a:fld id="{C02ED5E7-A27F-4A8A-BCC0-7CA5B4A76442}" type="slidenum">
              <a:rPr lang="en-US" smtClean="0"/>
              <a:pPr/>
              <a:t>50</a:t>
            </a:fld>
            <a:endParaRPr lang="en-US" smtClean="0"/>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3.21: </a:t>
            </a:r>
            <a:r>
              <a:rPr lang="el-GR" smtClean="0">
                <a:solidFill>
                  <a:srgbClr val="000000"/>
                </a:solidFill>
                <a:cs typeface="Arial" pitchFamily="34" charset="0"/>
              </a:rPr>
              <a:t>A cross section through the west coast of South America showing the convergence of a continental plate and an oceanic plate. The subducting oceanic plate becomes denser as it descends, its downward slide propelled by gravity. Starting at a depth of about 100 kilometers (60 miles), heat drives water and other volatile components from the subducted sediments into the overlying mantle, lowering its melting point. Masses of the melted material, rich in water and carbon dioxide, rise to power Andean volcanoes.</a:t>
            </a:r>
          </a:p>
        </p:txBody>
      </p:sp>
    </p:spTree>
    <p:extLst>
      <p:ext uri="{BB962C8B-B14F-4D97-AF65-F5344CB8AC3E}">
        <p14:creationId xmlns:p14="http://schemas.microsoft.com/office/powerpoint/2010/main" val="236860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p:spPr>
        <p:txBody>
          <a:bodyPr/>
          <a:lstStyle/>
          <a:p>
            <a:fld id="{F348E7E5-52DC-4AAC-B1F9-8C9719298295}" type="slidenum">
              <a:rPr lang="en-US" smtClean="0"/>
              <a:pPr/>
              <a:t>51</a:t>
            </a:fld>
            <a:endParaRPr lang="en-US" smtClean="0"/>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994491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a:noFill/>
        </p:spPr>
        <p:txBody>
          <a:bodyPr/>
          <a:lstStyle/>
          <a:p>
            <a:fld id="{0A131D9B-F37C-42BE-9205-A26273276853}" type="slidenum">
              <a:rPr lang="en-US" smtClean="0"/>
              <a:pPr/>
              <a:t>53</a:t>
            </a:fld>
            <a:endParaRPr lang="en-US" smtClean="0"/>
          </a:p>
        </p:txBody>
      </p:sp>
      <p:sp>
        <p:nvSpPr>
          <p:cNvPr id="112643" name="Rectangle 1026"/>
          <p:cNvSpPr>
            <a:spLocks noGrp="1" noRot="1" noChangeAspect="1" noChangeArrowheads="1" noTextEdit="1"/>
          </p:cNvSpPr>
          <p:nvPr>
            <p:ph type="sldImg"/>
          </p:nvPr>
        </p:nvSpPr>
        <p:spPr>
          <a:xfrm>
            <a:off x="1143000" y="687388"/>
            <a:ext cx="4572000" cy="3429000"/>
          </a:xfrm>
          <a:ln/>
        </p:spPr>
      </p:sp>
      <p:sp>
        <p:nvSpPr>
          <p:cNvPr id="112644"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3.24: </a:t>
            </a:r>
            <a:r>
              <a:rPr lang="el-GR" smtClean="0">
                <a:solidFill>
                  <a:srgbClr val="000000"/>
                </a:solidFill>
                <a:cs typeface="Arial" pitchFamily="34" charset="0"/>
              </a:rPr>
              <a:t>A cross section through southern China, showing the convergence of two continental plates. Collision of continental plates generally occurs after subduction of oceanic crust. Neither plate is dense enough to subduct; instead, their compression thickened and uplifted the plate edges to form the Himalayas. Notice the supporting “root” beneath the emergent mountain needed for isostatic equilibrium.</a:t>
            </a:r>
          </a:p>
        </p:txBody>
      </p:sp>
    </p:spTree>
    <p:extLst>
      <p:ext uri="{BB962C8B-B14F-4D97-AF65-F5344CB8AC3E}">
        <p14:creationId xmlns:p14="http://schemas.microsoft.com/office/powerpoint/2010/main" val="3929191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3666" name="Rectangle 1031"/>
          <p:cNvSpPr>
            <a:spLocks noGrp="1" noChangeArrowheads="1"/>
          </p:cNvSpPr>
          <p:nvPr>
            <p:ph type="sldNum" sz="quarter" idx="5"/>
          </p:nvPr>
        </p:nvSpPr>
        <p:spPr>
          <a:noFill/>
        </p:spPr>
        <p:txBody>
          <a:bodyPr/>
          <a:lstStyle/>
          <a:p>
            <a:fld id="{6B9F4FE5-49B3-4FF8-A6C8-2BAEF76D65BF}" type="slidenum">
              <a:rPr lang="en-US" smtClean="0"/>
              <a:pPr/>
              <a:t>54</a:t>
            </a:fld>
            <a:endParaRPr lang="en-US" smtClean="0"/>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3.34: </a:t>
            </a:r>
            <a:r>
              <a:rPr lang="el-GR" smtClean="0">
                <a:solidFill>
                  <a:srgbClr val="000000"/>
                </a:solidFill>
                <a:cs typeface="Arial" pitchFamily="34" charset="0"/>
              </a:rPr>
              <a:t>Terrane formation. Oceanic plateaus usually composed of relatively low-density rock are not subducted into the trench with the oceanic plate. Instead, they are “scraped off,” causing uplifting and mountain building as they strike a continent </a:t>
            </a:r>
            <a:r>
              <a:rPr lang="el-GR" b="1" smtClean="0">
                <a:solidFill>
                  <a:srgbClr val="000000"/>
                </a:solidFill>
                <a:cs typeface="Arial" pitchFamily="34" charset="0"/>
              </a:rPr>
              <a:t>(a–d). </a:t>
            </a:r>
            <a:r>
              <a:rPr lang="el-GR" smtClean="0">
                <a:solidFill>
                  <a:srgbClr val="000000"/>
                </a:solidFill>
                <a:cs typeface="Arial" pitchFamily="34" charset="0"/>
              </a:rPr>
              <a:t>Though rare, assemblages of subducting oceanic lithosphere known as ophiolites can also be scraped off (obducted) onto the edges of continents.</a:t>
            </a:r>
          </a:p>
        </p:txBody>
      </p:sp>
    </p:spTree>
    <p:extLst>
      <p:ext uri="{BB962C8B-B14F-4D97-AF65-F5344CB8AC3E}">
        <p14:creationId xmlns:p14="http://schemas.microsoft.com/office/powerpoint/2010/main" val="651632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4690" name="Rectangle 1031"/>
          <p:cNvSpPr>
            <a:spLocks noGrp="1" noChangeArrowheads="1"/>
          </p:cNvSpPr>
          <p:nvPr>
            <p:ph type="sldNum" sz="quarter" idx="5"/>
          </p:nvPr>
        </p:nvSpPr>
        <p:spPr>
          <a:noFill/>
        </p:spPr>
        <p:txBody>
          <a:bodyPr/>
          <a:lstStyle/>
          <a:p>
            <a:fld id="{636E9E15-BA4B-443B-8136-AAB4E824782B}" type="slidenum">
              <a:rPr lang="en-US" smtClean="0"/>
              <a:pPr/>
              <a:t>55</a:t>
            </a:fld>
            <a:endParaRPr lang="en-US" smtClean="0"/>
          </a:p>
        </p:txBody>
      </p:sp>
      <p:sp>
        <p:nvSpPr>
          <p:cNvPr id="114691" name="Rectangle 1026"/>
          <p:cNvSpPr>
            <a:spLocks noGrp="1" noRot="1" noChangeAspect="1" noChangeArrowheads="1" noTextEdit="1"/>
          </p:cNvSpPr>
          <p:nvPr>
            <p:ph type="sldImg"/>
          </p:nvPr>
        </p:nvSpPr>
        <p:spPr>
          <a:xfrm>
            <a:off x="1143000" y="687388"/>
            <a:ext cx="4572000" cy="3429000"/>
          </a:xfrm>
          <a:ln/>
        </p:spPr>
      </p:sp>
      <p:sp>
        <p:nvSpPr>
          <p:cNvPr id="11469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3.35: </a:t>
            </a:r>
            <a:r>
              <a:rPr lang="el-GR" smtClean="0">
                <a:solidFill>
                  <a:srgbClr val="000000"/>
                </a:solidFill>
                <a:cs typeface="Arial" pitchFamily="34" charset="0"/>
              </a:rPr>
              <a:t>North American terranes. These fragments have differing histories and origins. Some have moved thousands of kilometers to be scraped off onto the North American core as their transporting plate subducted.</a:t>
            </a:r>
          </a:p>
        </p:txBody>
      </p:sp>
    </p:spTree>
    <p:extLst>
      <p:ext uri="{BB962C8B-B14F-4D97-AF65-F5344CB8AC3E}">
        <p14:creationId xmlns:p14="http://schemas.microsoft.com/office/powerpoint/2010/main" val="73400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5714" name="Rectangle 1031"/>
          <p:cNvSpPr>
            <a:spLocks noGrp="1" noChangeArrowheads="1"/>
          </p:cNvSpPr>
          <p:nvPr>
            <p:ph type="sldNum" sz="quarter" idx="5"/>
          </p:nvPr>
        </p:nvSpPr>
        <p:spPr>
          <a:noFill/>
        </p:spPr>
        <p:txBody>
          <a:bodyPr/>
          <a:lstStyle/>
          <a:p>
            <a:fld id="{1553F6B9-00C4-4A6D-B82F-E7F7F34B40DE}" type="slidenum">
              <a:rPr lang="en-US" smtClean="0"/>
              <a:pPr/>
              <a:t>56</a:t>
            </a:fld>
            <a:endParaRPr lang="en-US" smtClean="0"/>
          </a:p>
        </p:txBody>
      </p:sp>
      <p:sp>
        <p:nvSpPr>
          <p:cNvPr id="115715" name="Rectangle 2"/>
          <p:cNvSpPr>
            <a:spLocks noGrp="1" noRot="1" noChangeAspect="1" noChangeArrowheads="1" noTextEdit="1"/>
          </p:cNvSpPr>
          <p:nvPr>
            <p:ph type="sldImg"/>
          </p:nvPr>
        </p:nvSpPr>
        <p:spPr>
          <a:xfrm>
            <a:off x="1143000" y="687388"/>
            <a:ext cx="4572000" cy="3429000"/>
          </a:xfrm>
          <a:ln/>
        </p:spPr>
      </p:sp>
      <p:sp>
        <p:nvSpPr>
          <p:cNvPr id="11571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229283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1DB784A-1132-4A49-A777-F633103EC9E8}" type="slidenum">
              <a:rPr lang="en-US" smtClean="0"/>
              <a:pPr/>
              <a:t>18</a:t>
            </a:fld>
            <a:endParaRPr lang="en-US" smtClean="0"/>
          </a:p>
        </p:txBody>
      </p:sp>
      <p:sp>
        <p:nvSpPr>
          <p:cNvPr id="82947" name="Rectangle 2"/>
          <p:cNvSpPr>
            <a:spLocks noGrp="1" noRot="1" noChangeAspect="1" noChangeArrowheads="1" noTextEdit="1"/>
          </p:cNvSpPr>
          <p:nvPr>
            <p:ph type="sldImg"/>
          </p:nvPr>
        </p:nvSpPr>
        <p:spPr>
          <a:xfrm>
            <a:off x="1143000" y="687388"/>
            <a:ext cx="4572000" cy="3429000"/>
          </a:xfrm>
          <a:ln/>
        </p:spPr>
      </p:sp>
      <p:sp>
        <p:nvSpPr>
          <p:cNvPr id="8294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3.14: </a:t>
            </a:r>
            <a:r>
              <a:rPr lang="el-GR" smtClean="0">
                <a:solidFill>
                  <a:srgbClr val="000000"/>
                </a:solidFill>
                <a:cs typeface="Arial" pitchFamily="34" charset="0"/>
              </a:rPr>
              <a:t>Seismic events worldwide, January 1977 through December 1986. The locations of about 10,000 earthquakes are colored red, green, and blue to represent event depths of 0–70 kilometers, 70–300 kilometers, and below 300 kilometers, respectively.</a:t>
            </a:r>
          </a:p>
        </p:txBody>
      </p:sp>
    </p:spTree>
    <p:extLst>
      <p:ext uri="{BB962C8B-B14F-4D97-AF65-F5344CB8AC3E}">
        <p14:creationId xmlns:p14="http://schemas.microsoft.com/office/powerpoint/2010/main" val="150468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6738" name="Rectangle 1031"/>
          <p:cNvSpPr>
            <a:spLocks noGrp="1" noChangeArrowheads="1"/>
          </p:cNvSpPr>
          <p:nvPr>
            <p:ph type="sldNum" sz="quarter" idx="5"/>
          </p:nvPr>
        </p:nvSpPr>
        <p:spPr>
          <a:noFill/>
        </p:spPr>
        <p:txBody>
          <a:bodyPr/>
          <a:lstStyle/>
          <a:p>
            <a:fld id="{695848C1-2FD8-4D0D-8871-1245B1203D84}" type="slidenum">
              <a:rPr lang="en-US" smtClean="0"/>
              <a:pPr/>
              <a:t>57</a:t>
            </a:fld>
            <a:endParaRPr lang="en-US" smtClean="0"/>
          </a:p>
        </p:txBody>
      </p:sp>
      <p:sp>
        <p:nvSpPr>
          <p:cNvPr id="116739" name="Rectangle 1026"/>
          <p:cNvSpPr>
            <a:spLocks noGrp="1" noRot="1" noChangeAspect="1" noChangeArrowheads="1" noTextEdit="1"/>
          </p:cNvSpPr>
          <p:nvPr>
            <p:ph type="sldImg"/>
          </p:nvPr>
        </p:nvSpPr>
        <p:spPr>
          <a:xfrm>
            <a:off x="1143000" y="687388"/>
            <a:ext cx="4572000" cy="3429000"/>
          </a:xfrm>
          <a:ln/>
        </p:spPr>
      </p:sp>
      <p:sp>
        <p:nvSpPr>
          <p:cNvPr id="11674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103097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a:noFill/>
        </p:spPr>
        <p:txBody>
          <a:bodyPr/>
          <a:lstStyle/>
          <a:p>
            <a:fld id="{743CC594-9C02-4512-A0F5-6C3608A59753}" type="slidenum">
              <a:rPr lang="en-US" smtClean="0"/>
              <a:pPr/>
              <a:t>58</a:t>
            </a:fld>
            <a:endParaRPr lang="en-US" smtClean="0"/>
          </a:p>
        </p:txBody>
      </p:sp>
      <p:sp>
        <p:nvSpPr>
          <p:cNvPr id="117763" name="Rectangle 2"/>
          <p:cNvSpPr>
            <a:spLocks noGrp="1" noRot="1" noChangeAspect="1" noChangeArrowheads="1" noTextEdit="1"/>
          </p:cNvSpPr>
          <p:nvPr>
            <p:ph type="sldImg"/>
          </p:nvPr>
        </p:nvSpPr>
        <p:spPr>
          <a:xfrm>
            <a:off x="1143000" y="687388"/>
            <a:ext cx="4572000" cy="3429000"/>
          </a:xfrm>
          <a:ln/>
        </p:spPr>
      </p:sp>
      <p:sp>
        <p:nvSpPr>
          <p:cNvPr id="117764"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3557616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1031"/>
          <p:cNvSpPr>
            <a:spLocks noGrp="1" noChangeArrowheads="1"/>
          </p:cNvSpPr>
          <p:nvPr>
            <p:ph type="sldNum" sz="quarter" idx="5"/>
          </p:nvPr>
        </p:nvSpPr>
        <p:spPr>
          <a:noFill/>
        </p:spPr>
        <p:txBody>
          <a:bodyPr/>
          <a:lstStyle/>
          <a:p>
            <a:fld id="{1F42FFE7-77D8-4186-AC9D-60CB3EEF9169}" type="slidenum">
              <a:rPr lang="en-US" smtClean="0"/>
              <a:pPr/>
              <a:t>59</a:t>
            </a:fld>
            <a:endParaRPr lang="en-US" smtClean="0"/>
          </a:p>
        </p:txBody>
      </p:sp>
      <p:sp>
        <p:nvSpPr>
          <p:cNvPr id="118787" name="Rectangle 1026"/>
          <p:cNvSpPr>
            <a:spLocks noGrp="1" noRot="1" noChangeAspect="1" noChangeArrowheads="1" noTextEdit="1"/>
          </p:cNvSpPr>
          <p:nvPr>
            <p:ph type="sldImg"/>
          </p:nvPr>
        </p:nvSpPr>
        <p:spPr>
          <a:xfrm>
            <a:off x="1143000" y="687388"/>
            <a:ext cx="4572000" cy="3429000"/>
          </a:xfrm>
          <a:ln/>
        </p:spPr>
      </p:sp>
      <p:sp>
        <p:nvSpPr>
          <p:cNvPr id="11878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4173812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a:noFill/>
        </p:spPr>
        <p:txBody>
          <a:bodyPr/>
          <a:lstStyle/>
          <a:p>
            <a:fld id="{EBDB6B3E-41E2-42DC-9440-990AB5C4DE55}" type="slidenum">
              <a:rPr lang="en-US" smtClean="0"/>
              <a:pPr/>
              <a:t>60</a:t>
            </a:fld>
            <a:endParaRPr lang="en-US" smtClean="0"/>
          </a:p>
        </p:txBody>
      </p:sp>
      <p:sp>
        <p:nvSpPr>
          <p:cNvPr id="119811" name="Rectangle 2"/>
          <p:cNvSpPr>
            <a:spLocks noGrp="1" noRot="1" noChangeAspect="1" noChangeArrowheads="1" noTextEdit="1"/>
          </p:cNvSpPr>
          <p:nvPr>
            <p:ph type="sldImg"/>
          </p:nvPr>
        </p:nvSpPr>
        <p:spPr>
          <a:xfrm>
            <a:off x="1143000" y="687388"/>
            <a:ext cx="4572000" cy="3429000"/>
          </a:xfrm>
          <a:ln/>
        </p:spPr>
      </p:sp>
      <p:sp>
        <p:nvSpPr>
          <p:cNvPr id="11981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1718782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0834" name="Rectangle 1031"/>
          <p:cNvSpPr>
            <a:spLocks noGrp="1" noChangeArrowheads="1"/>
          </p:cNvSpPr>
          <p:nvPr>
            <p:ph type="sldNum" sz="quarter" idx="5"/>
          </p:nvPr>
        </p:nvSpPr>
        <p:spPr>
          <a:noFill/>
        </p:spPr>
        <p:txBody>
          <a:bodyPr/>
          <a:lstStyle/>
          <a:p>
            <a:fld id="{FE2504D5-7796-4449-A3C2-D89E74EF7D83}" type="slidenum">
              <a:rPr lang="en-US" smtClean="0"/>
              <a:pPr/>
              <a:t>61</a:t>
            </a:fld>
            <a:endParaRPr lang="en-US" smtClean="0"/>
          </a:p>
        </p:txBody>
      </p:sp>
      <p:sp>
        <p:nvSpPr>
          <p:cNvPr id="120835" name="Rectangle 1026"/>
          <p:cNvSpPr>
            <a:spLocks noGrp="1" noRot="1" noChangeAspect="1" noChangeArrowheads="1" noTextEdit="1"/>
          </p:cNvSpPr>
          <p:nvPr>
            <p:ph type="sldImg"/>
          </p:nvPr>
        </p:nvSpPr>
        <p:spPr>
          <a:xfrm>
            <a:off x="1143000" y="687388"/>
            <a:ext cx="4572000" cy="3429000"/>
          </a:xfrm>
          <a:ln/>
        </p:spPr>
      </p:sp>
      <p:sp>
        <p:nvSpPr>
          <p:cNvPr id="120836"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3.37: </a:t>
            </a:r>
            <a:r>
              <a:rPr lang="el-GR" smtClean="0">
                <a:solidFill>
                  <a:srgbClr val="000000"/>
                </a:solidFill>
                <a:cs typeface="Arial" pitchFamily="34" charset="0"/>
              </a:rPr>
              <a:t>The Wilson cycle, named in honor of John Tuzo Wilson’s synthesis of plate tectonics. Over great spans of time, ocean floors form and are destroyed. Mountains erode, sediments subduct, and continents rebuild. Seawater moves from basin to basin.</a:t>
            </a:r>
          </a:p>
        </p:txBody>
      </p:sp>
    </p:spTree>
    <p:extLst>
      <p:ext uri="{BB962C8B-B14F-4D97-AF65-F5344CB8AC3E}">
        <p14:creationId xmlns:p14="http://schemas.microsoft.com/office/powerpoint/2010/main" val="3044284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1858" name="Rectangle 1031"/>
          <p:cNvSpPr>
            <a:spLocks noGrp="1" noChangeArrowheads="1"/>
          </p:cNvSpPr>
          <p:nvPr>
            <p:ph type="sldNum" sz="quarter" idx="5"/>
          </p:nvPr>
        </p:nvSpPr>
        <p:spPr>
          <a:noFill/>
        </p:spPr>
        <p:txBody>
          <a:bodyPr/>
          <a:lstStyle/>
          <a:p>
            <a:fld id="{A11DBFC5-7E26-499B-8E2C-72A6AF6E1BCB}" type="slidenum">
              <a:rPr lang="en-US" smtClean="0"/>
              <a:pPr/>
              <a:t>62</a:t>
            </a:fld>
            <a:endParaRPr lang="en-US" smtClean="0"/>
          </a:p>
        </p:txBody>
      </p:sp>
      <p:sp>
        <p:nvSpPr>
          <p:cNvPr id="121859" name="Rectangle 2"/>
          <p:cNvSpPr>
            <a:spLocks noGrp="1" noRot="1" noChangeAspect="1" noChangeArrowheads="1" noTextEdit="1"/>
          </p:cNvSpPr>
          <p:nvPr>
            <p:ph type="sldImg"/>
          </p:nvPr>
        </p:nvSpPr>
        <p:spPr>
          <a:xfrm>
            <a:off x="1143000" y="687388"/>
            <a:ext cx="4572000" cy="3429000"/>
          </a:xfrm>
          <a:ln/>
        </p:spPr>
      </p:sp>
      <p:sp>
        <p:nvSpPr>
          <p:cNvPr id="121860"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1355385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2882" name="Rectangle 1031"/>
          <p:cNvSpPr>
            <a:spLocks noGrp="1" noChangeArrowheads="1"/>
          </p:cNvSpPr>
          <p:nvPr>
            <p:ph type="sldNum" sz="quarter" idx="5"/>
          </p:nvPr>
        </p:nvSpPr>
        <p:spPr>
          <a:noFill/>
        </p:spPr>
        <p:txBody>
          <a:bodyPr/>
          <a:lstStyle/>
          <a:p>
            <a:fld id="{79527FE0-F728-4A1A-87F9-AF37A4C2E8D5}" type="slidenum">
              <a:rPr lang="en-US" smtClean="0"/>
              <a:pPr/>
              <a:t>63</a:t>
            </a:fld>
            <a:endParaRPr lang="en-US" smtClean="0"/>
          </a:p>
        </p:txBody>
      </p:sp>
      <p:sp>
        <p:nvSpPr>
          <p:cNvPr id="122883" name="Rectangle 2"/>
          <p:cNvSpPr>
            <a:spLocks noGrp="1" noRot="1" noChangeAspect="1" noChangeArrowheads="1" noTextEdit="1"/>
          </p:cNvSpPr>
          <p:nvPr>
            <p:ph type="sldImg"/>
          </p:nvPr>
        </p:nvSpPr>
        <p:spPr>
          <a:xfrm>
            <a:off x="1143000" y="687388"/>
            <a:ext cx="4572000" cy="3429000"/>
          </a:xfrm>
          <a:ln/>
        </p:spPr>
      </p:sp>
      <p:sp>
        <p:nvSpPr>
          <p:cNvPr id="12288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3986831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3906" name="Rectangle 1031"/>
          <p:cNvSpPr>
            <a:spLocks noGrp="1" noChangeArrowheads="1"/>
          </p:cNvSpPr>
          <p:nvPr>
            <p:ph type="sldNum" sz="quarter" idx="5"/>
          </p:nvPr>
        </p:nvSpPr>
        <p:spPr>
          <a:noFill/>
        </p:spPr>
        <p:txBody>
          <a:bodyPr/>
          <a:lstStyle/>
          <a:p>
            <a:fld id="{869FE09D-9D59-4EE9-AEBB-E93CEDA75647}" type="slidenum">
              <a:rPr lang="en-US" smtClean="0"/>
              <a:pPr/>
              <a:t>64</a:t>
            </a:fld>
            <a:endParaRPr lang="en-US" smtClean="0"/>
          </a:p>
        </p:txBody>
      </p:sp>
      <p:sp>
        <p:nvSpPr>
          <p:cNvPr id="123907" name="Rectangle 2"/>
          <p:cNvSpPr>
            <a:spLocks noGrp="1" noRot="1" noChangeAspect="1" noChangeArrowheads="1" noTextEdit="1"/>
          </p:cNvSpPr>
          <p:nvPr>
            <p:ph type="sldImg"/>
          </p:nvPr>
        </p:nvSpPr>
        <p:spPr>
          <a:xfrm>
            <a:off x="1143000" y="687388"/>
            <a:ext cx="4572000" cy="3429000"/>
          </a:xfrm>
          <a:ln/>
        </p:spPr>
      </p:sp>
      <p:sp>
        <p:nvSpPr>
          <p:cNvPr id="12390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3.25</a:t>
            </a:r>
            <a:r>
              <a:rPr lang="en-US" b="1" smtClean="0">
                <a:solidFill>
                  <a:srgbClr val="000000"/>
                </a:solidFill>
                <a:cs typeface="Arial" pitchFamily="34" charset="0"/>
              </a:rPr>
              <a:t>a</a:t>
            </a:r>
            <a:r>
              <a:rPr lang="el-GR" b="1" smtClean="0">
                <a:solidFill>
                  <a:srgbClr val="000000"/>
                </a:solidFill>
                <a:cs typeface="Arial" pitchFamily="34" charset="0"/>
              </a:rPr>
              <a:t>: </a:t>
            </a:r>
            <a:r>
              <a:rPr lang="el-GR" smtClean="0">
                <a:solidFill>
                  <a:srgbClr val="000000"/>
                </a:solidFill>
                <a:cs typeface="Arial" pitchFamily="34" charset="0"/>
              </a:rPr>
              <a:t>Transform faults (orange) form because the axis of seafloor spreading on the surface of a sphere cannot follow a smoothly curving line. The motion of two diverging lithospheric plates (arrows) rotates about an imaginary axis extending through Earth.</a:t>
            </a:r>
          </a:p>
        </p:txBody>
      </p:sp>
    </p:spTree>
    <p:extLst>
      <p:ext uri="{BB962C8B-B14F-4D97-AF65-F5344CB8AC3E}">
        <p14:creationId xmlns:p14="http://schemas.microsoft.com/office/powerpoint/2010/main" val="271190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4930" name="Rectangle 1031"/>
          <p:cNvSpPr>
            <a:spLocks noGrp="1" noChangeArrowheads="1"/>
          </p:cNvSpPr>
          <p:nvPr>
            <p:ph type="sldNum" sz="quarter" idx="5"/>
          </p:nvPr>
        </p:nvSpPr>
        <p:spPr>
          <a:noFill/>
        </p:spPr>
        <p:txBody>
          <a:bodyPr/>
          <a:lstStyle/>
          <a:p>
            <a:fld id="{188F89CE-45F5-4D34-9B68-FE323F5F52EA}" type="slidenum">
              <a:rPr lang="en-US" smtClean="0"/>
              <a:pPr/>
              <a:t>66</a:t>
            </a:fld>
            <a:endParaRPr lang="en-US" smtClean="0"/>
          </a:p>
        </p:txBody>
      </p:sp>
      <p:sp>
        <p:nvSpPr>
          <p:cNvPr id="124931" name="Rectangle 1026"/>
          <p:cNvSpPr>
            <a:spLocks noGrp="1" noRot="1" noChangeAspect="1" noChangeArrowheads="1" noTextEdit="1"/>
          </p:cNvSpPr>
          <p:nvPr>
            <p:ph type="sldImg"/>
          </p:nvPr>
        </p:nvSpPr>
        <p:spPr>
          <a:xfrm>
            <a:off x="1143000" y="687388"/>
            <a:ext cx="4572000" cy="3429000"/>
          </a:xfrm>
          <a:ln/>
        </p:spPr>
      </p:sp>
      <p:sp>
        <p:nvSpPr>
          <p:cNvPr id="12493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3.16: </a:t>
            </a:r>
            <a:r>
              <a:rPr lang="el-GR" smtClean="0">
                <a:solidFill>
                  <a:srgbClr val="000000"/>
                </a:solidFill>
                <a:cs typeface="Arial" pitchFamily="34" charset="0"/>
              </a:rPr>
              <a:t>Plate boundaries in action. </a:t>
            </a:r>
            <a:endParaRPr lang="en-US" b="1" smtClean="0">
              <a:solidFill>
                <a:srgbClr val="000000"/>
              </a:solidFill>
              <a:cs typeface="Arial" pitchFamily="34" charset="0"/>
            </a:endParaRPr>
          </a:p>
          <a:p>
            <a:r>
              <a:rPr lang="el-GR" b="1" smtClean="0">
                <a:solidFill>
                  <a:srgbClr val="000000"/>
                </a:solidFill>
                <a:cs typeface="Arial" pitchFamily="34" charset="0"/>
              </a:rPr>
              <a:t>(c) </a:t>
            </a:r>
            <a:r>
              <a:rPr lang="el-GR" smtClean="0">
                <a:solidFill>
                  <a:srgbClr val="000000"/>
                </a:solidFill>
                <a:cs typeface="Arial" pitchFamily="34" charset="0"/>
              </a:rPr>
              <a:t>Plate boundaries on the surface of a sphere. The divergent </a:t>
            </a:r>
            <a:r>
              <a:rPr lang="en-US" smtClean="0">
                <a:solidFill>
                  <a:srgbClr val="000000"/>
                </a:solidFill>
                <a:cs typeface="Arial" pitchFamily="34" charset="0"/>
              </a:rPr>
              <a:t>(</a:t>
            </a:r>
            <a:r>
              <a:rPr lang="el-GR" smtClean="0">
                <a:solidFill>
                  <a:srgbClr val="000000"/>
                </a:solidFill>
                <a:cs typeface="Arial" pitchFamily="34" charset="0"/>
              </a:rPr>
              <a:t>1</a:t>
            </a:r>
            <a:r>
              <a:rPr lang="en-US" smtClean="0">
                <a:solidFill>
                  <a:srgbClr val="000000"/>
                </a:solidFill>
                <a:cs typeface="Arial" pitchFamily="34" charset="0"/>
              </a:rPr>
              <a:t>)</a:t>
            </a:r>
            <a:r>
              <a:rPr lang="el-GR" smtClean="0">
                <a:solidFill>
                  <a:srgbClr val="000000"/>
                </a:solidFill>
                <a:cs typeface="Arial" pitchFamily="34" charset="0"/>
              </a:rPr>
              <a:t>, convergent </a:t>
            </a:r>
            <a:r>
              <a:rPr lang="en-US" smtClean="0">
                <a:solidFill>
                  <a:srgbClr val="000000"/>
                </a:solidFill>
                <a:cs typeface="Arial" pitchFamily="34" charset="0"/>
              </a:rPr>
              <a:t>(</a:t>
            </a:r>
            <a:r>
              <a:rPr lang="el-GR" smtClean="0">
                <a:solidFill>
                  <a:srgbClr val="000000"/>
                </a:solidFill>
                <a:cs typeface="Arial" pitchFamily="34" charset="0"/>
              </a:rPr>
              <a:t>2</a:t>
            </a:r>
            <a:r>
              <a:rPr lang="en-US" smtClean="0">
                <a:solidFill>
                  <a:srgbClr val="000000"/>
                </a:solidFill>
                <a:cs typeface="Arial" pitchFamily="34" charset="0"/>
              </a:rPr>
              <a:t>)</a:t>
            </a:r>
            <a:r>
              <a:rPr lang="el-GR" smtClean="0">
                <a:solidFill>
                  <a:srgbClr val="000000"/>
                </a:solidFill>
                <a:cs typeface="Arial" pitchFamily="34" charset="0"/>
              </a:rPr>
              <a:t>, and transform </a:t>
            </a:r>
            <a:r>
              <a:rPr lang="en-US" smtClean="0">
                <a:solidFill>
                  <a:srgbClr val="000000"/>
                </a:solidFill>
                <a:cs typeface="Arial" pitchFamily="34" charset="0"/>
              </a:rPr>
              <a:t>(</a:t>
            </a:r>
            <a:r>
              <a:rPr lang="el-GR" smtClean="0">
                <a:solidFill>
                  <a:srgbClr val="000000"/>
                </a:solidFill>
                <a:cs typeface="Arial" pitchFamily="34" charset="0"/>
              </a:rPr>
              <a:t>3</a:t>
            </a:r>
            <a:r>
              <a:rPr lang="en-US" smtClean="0">
                <a:solidFill>
                  <a:srgbClr val="000000"/>
                </a:solidFill>
                <a:cs typeface="Arial" pitchFamily="34" charset="0"/>
              </a:rPr>
              <a:t>)</a:t>
            </a:r>
            <a:r>
              <a:rPr lang="el-GR" smtClean="0">
                <a:solidFill>
                  <a:srgbClr val="000000"/>
                </a:solidFill>
                <a:cs typeface="Arial" pitchFamily="34" charset="0"/>
              </a:rPr>
              <a:t> margins match those of the margins of Plate A in </a:t>
            </a:r>
            <a:r>
              <a:rPr lang="el-GR" b="1" smtClean="0">
                <a:solidFill>
                  <a:srgbClr val="000000"/>
                </a:solidFill>
                <a:cs typeface="Arial" pitchFamily="34" charset="0"/>
              </a:rPr>
              <a:t>(b). </a:t>
            </a:r>
            <a:endParaRPr lang="el-GR" smtClean="0">
              <a:solidFill>
                <a:srgbClr val="000000"/>
              </a:solidFill>
              <a:cs typeface="Arial" pitchFamily="34" charset="0"/>
            </a:endParaRPr>
          </a:p>
        </p:txBody>
      </p:sp>
    </p:spTree>
    <p:extLst>
      <p:ext uri="{BB962C8B-B14F-4D97-AF65-F5344CB8AC3E}">
        <p14:creationId xmlns:p14="http://schemas.microsoft.com/office/powerpoint/2010/main" val="63427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47B8F26-CBF5-4B9E-89C6-416DB2BD42F2}" type="slidenum">
              <a:rPr lang="en-US" smtClean="0"/>
              <a:pPr/>
              <a:t>67</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40698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Figure 3.12</a:t>
            </a:r>
          </a:p>
          <a:p>
            <a:r>
              <a:rPr lang="en-US" smtClean="0"/>
              <a:t>Convection.</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22731B5-6D6B-4A3B-9660-4208EA1FA041}" type="slidenum">
              <a:rPr lang="en-US" sz="1200"/>
              <a:pPr eaLnBrk="1" hangingPunct="1"/>
              <a:t>19</a:t>
            </a:fld>
            <a:endParaRPr lang="en-US" sz="1200"/>
          </a:p>
        </p:txBody>
      </p:sp>
    </p:spTree>
    <p:extLst>
      <p:ext uri="{BB962C8B-B14F-4D97-AF65-F5344CB8AC3E}">
        <p14:creationId xmlns:p14="http://schemas.microsoft.com/office/powerpoint/2010/main" val="278007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6978" name="Rectangle 1031"/>
          <p:cNvSpPr>
            <a:spLocks noGrp="1" noChangeArrowheads="1"/>
          </p:cNvSpPr>
          <p:nvPr>
            <p:ph type="sldNum" sz="quarter" idx="5"/>
          </p:nvPr>
        </p:nvSpPr>
        <p:spPr>
          <a:noFill/>
        </p:spPr>
        <p:txBody>
          <a:bodyPr/>
          <a:lstStyle/>
          <a:p>
            <a:fld id="{D5FC84F4-9EFC-4D5F-BC92-D6200F8AB57D}" type="slidenum">
              <a:rPr lang="en-US" smtClean="0"/>
              <a:pPr/>
              <a:t>68</a:t>
            </a:fld>
            <a:endParaRPr lang="en-US" smtClean="0"/>
          </a:p>
        </p:txBody>
      </p:sp>
      <p:sp>
        <p:nvSpPr>
          <p:cNvPr id="126979" name="Rectangle 1026"/>
          <p:cNvSpPr>
            <a:spLocks noGrp="1" noRot="1" noChangeAspect="1" noChangeArrowheads="1" noTextEdit="1"/>
          </p:cNvSpPr>
          <p:nvPr>
            <p:ph type="sldImg"/>
          </p:nvPr>
        </p:nvSpPr>
        <p:spPr>
          <a:xfrm>
            <a:off x="1143000" y="687388"/>
            <a:ext cx="4572000" cy="3429000"/>
          </a:xfrm>
          <a:ln/>
        </p:spPr>
      </p:sp>
      <p:sp>
        <p:nvSpPr>
          <p:cNvPr id="12698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3.25</a:t>
            </a:r>
            <a:r>
              <a:rPr lang="en-US" b="1" smtClean="0">
                <a:solidFill>
                  <a:srgbClr val="000000"/>
                </a:solidFill>
                <a:cs typeface="Arial" pitchFamily="34" charset="0"/>
              </a:rPr>
              <a:t>b</a:t>
            </a:r>
            <a:r>
              <a:rPr lang="el-GR" b="1" smtClean="0">
                <a:solidFill>
                  <a:srgbClr val="000000"/>
                </a:solidFill>
                <a:cs typeface="Arial" pitchFamily="34" charset="0"/>
              </a:rPr>
              <a:t>: </a:t>
            </a:r>
            <a:r>
              <a:rPr lang="el-GR" smtClean="0">
                <a:solidFill>
                  <a:srgbClr val="000000"/>
                </a:solidFill>
                <a:cs typeface="Arial" pitchFamily="34" charset="0"/>
              </a:rPr>
              <a:t>A long transform plate boundary, which includes California’s San Andreas Fault. Note the offset plate boundaries caused by divergence on a sphere. </a:t>
            </a:r>
          </a:p>
        </p:txBody>
      </p:sp>
    </p:spTree>
    <p:extLst>
      <p:ext uri="{BB962C8B-B14F-4D97-AF65-F5344CB8AC3E}">
        <p14:creationId xmlns:p14="http://schemas.microsoft.com/office/powerpoint/2010/main" val="2958207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8002" name="Rectangle 1031"/>
          <p:cNvSpPr>
            <a:spLocks noGrp="1" noChangeArrowheads="1"/>
          </p:cNvSpPr>
          <p:nvPr>
            <p:ph type="sldNum" sz="quarter" idx="5"/>
          </p:nvPr>
        </p:nvSpPr>
        <p:spPr>
          <a:noFill/>
        </p:spPr>
        <p:txBody>
          <a:bodyPr/>
          <a:lstStyle/>
          <a:p>
            <a:fld id="{A95893EC-D71C-4870-ABE7-ADC63DA705D9}" type="slidenum">
              <a:rPr lang="en-US" smtClean="0"/>
              <a:pPr/>
              <a:t>69</a:t>
            </a:fld>
            <a:endParaRPr lang="en-US" smtClean="0"/>
          </a:p>
        </p:txBody>
      </p:sp>
      <p:sp>
        <p:nvSpPr>
          <p:cNvPr id="128003" name="Rectangle 2"/>
          <p:cNvSpPr>
            <a:spLocks noGrp="1" noRot="1" noChangeAspect="1" noChangeArrowheads="1" noTextEdit="1"/>
          </p:cNvSpPr>
          <p:nvPr>
            <p:ph type="sldImg"/>
          </p:nvPr>
        </p:nvSpPr>
        <p:spPr>
          <a:xfrm>
            <a:off x="1143000" y="687388"/>
            <a:ext cx="4572000" cy="3429000"/>
          </a:xfrm>
          <a:ln/>
        </p:spPr>
      </p:sp>
      <p:sp>
        <p:nvSpPr>
          <p:cNvPr id="128004" name="Rectangle 3"/>
          <p:cNvSpPr>
            <a:spLocks noGrp="1" noChangeArrowheads="1"/>
          </p:cNvSpPr>
          <p:nvPr>
            <p:ph type="body" idx="1"/>
          </p:nvPr>
        </p:nvSpPr>
        <p:spPr>
          <a:xfrm>
            <a:off x="912813" y="4343400"/>
            <a:ext cx="5032375" cy="4113213"/>
          </a:xfrm>
          <a:noFill/>
          <a:ln/>
        </p:spPr>
        <p:txBody>
          <a:bodyPr lIns="91426" tIns="45714" rIns="91426" bIns="45714"/>
          <a:lstStyle/>
          <a:p>
            <a:endParaRPr lang="el-GR" smtClean="0">
              <a:solidFill>
                <a:srgbClr val="000000"/>
              </a:solidFill>
              <a:cs typeface="Arial" pitchFamily="34" charset="0"/>
            </a:endParaRPr>
          </a:p>
        </p:txBody>
      </p:sp>
    </p:spTree>
    <p:extLst>
      <p:ext uri="{BB962C8B-B14F-4D97-AF65-F5344CB8AC3E}">
        <p14:creationId xmlns:p14="http://schemas.microsoft.com/office/powerpoint/2010/main" val="2734918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a:noFill/>
        </p:spPr>
        <p:txBody>
          <a:bodyPr/>
          <a:lstStyle/>
          <a:p>
            <a:fld id="{8CF6CB13-A36C-40DB-BC3D-DA230103EDBF}" type="slidenum">
              <a:rPr lang="en-US" smtClean="0"/>
              <a:pPr/>
              <a:t>70</a:t>
            </a:fld>
            <a:endParaRPr lang="en-US" smtClean="0"/>
          </a:p>
        </p:txBody>
      </p:sp>
      <p:sp>
        <p:nvSpPr>
          <p:cNvPr id="129027" name="Rectangle 2"/>
          <p:cNvSpPr>
            <a:spLocks noGrp="1" noRot="1" noChangeAspect="1" noChangeArrowheads="1" noTextEdit="1"/>
          </p:cNvSpPr>
          <p:nvPr>
            <p:ph type="sldImg"/>
          </p:nvPr>
        </p:nvSpPr>
        <p:spPr>
          <a:xfrm>
            <a:off x="1143000" y="687388"/>
            <a:ext cx="4572000" cy="3429000"/>
          </a:xfrm>
          <a:ln/>
        </p:spPr>
      </p:sp>
      <p:sp>
        <p:nvSpPr>
          <p:cNvPr id="12902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3.15: </a:t>
            </a:r>
            <a:r>
              <a:rPr lang="el-GR" smtClean="0">
                <a:solidFill>
                  <a:srgbClr val="000000"/>
                </a:solidFill>
                <a:cs typeface="Arial" pitchFamily="34" charset="0"/>
              </a:rPr>
              <a:t>The major lithospheric plates, showing their directions of relative movement and the location of the principal hot spots. Note the correspondence of plate boundaries and earthquake locations—compare this figure to Figure 3.14. Most of the million or so earthquakes and volcanic events each year occur along plate boundaries.</a:t>
            </a:r>
          </a:p>
        </p:txBody>
      </p:sp>
    </p:spTree>
    <p:extLst>
      <p:ext uri="{BB962C8B-B14F-4D97-AF65-F5344CB8AC3E}">
        <p14:creationId xmlns:p14="http://schemas.microsoft.com/office/powerpoint/2010/main" val="2026085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0050" name="Rectangle 1031"/>
          <p:cNvSpPr>
            <a:spLocks noGrp="1" noChangeArrowheads="1"/>
          </p:cNvSpPr>
          <p:nvPr>
            <p:ph type="sldNum" sz="quarter" idx="5"/>
          </p:nvPr>
        </p:nvSpPr>
        <p:spPr>
          <a:noFill/>
        </p:spPr>
        <p:txBody>
          <a:bodyPr/>
          <a:lstStyle/>
          <a:p>
            <a:fld id="{CD888888-5B8D-4FEF-A9FD-1A2DA592CF77}" type="slidenum">
              <a:rPr lang="en-US" smtClean="0"/>
              <a:pPr/>
              <a:t>71</a:t>
            </a:fld>
            <a:endParaRPr lang="en-US" smtClean="0"/>
          </a:p>
        </p:txBody>
      </p:sp>
      <p:sp>
        <p:nvSpPr>
          <p:cNvPr id="130051" name="Rectangle 1026"/>
          <p:cNvSpPr>
            <a:spLocks noGrp="1" noRot="1" noChangeAspect="1" noChangeArrowheads="1" noTextEdit="1"/>
          </p:cNvSpPr>
          <p:nvPr>
            <p:ph type="sldImg"/>
          </p:nvPr>
        </p:nvSpPr>
        <p:spPr>
          <a:xfrm>
            <a:off x="1143000" y="687388"/>
            <a:ext cx="4572000" cy="3429000"/>
          </a:xfrm>
          <a:ln/>
        </p:spPr>
      </p:sp>
      <p:sp>
        <p:nvSpPr>
          <p:cNvPr id="130052"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3.31: </a:t>
            </a:r>
            <a:r>
              <a:rPr lang="el-GR" smtClean="0">
                <a:solidFill>
                  <a:srgbClr val="000000"/>
                </a:solidFill>
                <a:cs typeface="Arial" pitchFamily="34" charset="0"/>
              </a:rPr>
              <a:t>Imaging a mantle plume by individual slices down to the core–mantle boundary. Maps of P-wave velocity perturbations at different depths beneath the Hawai’ian Islands show a vast area of unusually high temperature (red and yellow areas) that extends up from the core–mantle boundary (about 2,800 kilometers from the surface). This area of high temperature is a mantle plume. Activity atop this plume powers the Hawai’ian volcanoes, and plumes like this are thought to bring to the asthenosphere much of the heat needed to power plate tectonics. The position of the Hawai’ian Islands is shown on each slice for orientation, but, of course, the islands are only at Earth’s surface.</a:t>
            </a:r>
          </a:p>
        </p:txBody>
      </p:sp>
    </p:spTree>
    <p:extLst>
      <p:ext uri="{BB962C8B-B14F-4D97-AF65-F5344CB8AC3E}">
        <p14:creationId xmlns:p14="http://schemas.microsoft.com/office/powerpoint/2010/main" val="1898092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10529E3-B280-43C3-A664-751CB51D3E95}" type="slidenum">
              <a:rPr lang="en-US" smtClean="0"/>
              <a:pPr/>
              <a:t>72</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3918781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43D98D80-4640-44C0-B358-6F699579AD75}" type="slidenum">
              <a:rPr lang="en-US" smtClean="0"/>
              <a:pPr/>
              <a:t>73</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4267970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18417B1-8B3D-4ECD-B631-04D1AA64B7FD}" type="slidenum">
              <a:rPr lang="en-US" smtClean="0"/>
              <a:pPr/>
              <a:t>74</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084402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4146" name="Rectangle 1031"/>
          <p:cNvSpPr>
            <a:spLocks noGrp="1" noChangeArrowheads="1"/>
          </p:cNvSpPr>
          <p:nvPr>
            <p:ph type="sldNum" sz="quarter" idx="5"/>
          </p:nvPr>
        </p:nvSpPr>
        <p:spPr>
          <a:noFill/>
        </p:spPr>
        <p:txBody>
          <a:bodyPr/>
          <a:lstStyle/>
          <a:p>
            <a:fld id="{71D905D2-5EE2-4D41-8970-5FA50DF69C67}" type="slidenum">
              <a:rPr lang="en-US" smtClean="0"/>
              <a:pPr/>
              <a:t>75</a:t>
            </a:fld>
            <a:endParaRPr lang="en-US" smtClean="0"/>
          </a:p>
        </p:txBody>
      </p:sp>
      <p:sp>
        <p:nvSpPr>
          <p:cNvPr id="134147" name="Rectangle 1026"/>
          <p:cNvSpPr>
            <a:spLocks noGrp="1" noRot="1" noChangeAspect="1" noChangeArrowheads="1" noTextEdit="1"/>
          </p:cNvSpPr>
          <p:nvPr>
            <p:ph type="sldImg"/>
          </p:nvPr>
        </p:nvSpPr>
        <p:spPr>
          <a:xfrm>
            <a:off x="1143000" y="687388"/>
            <a:ext cx="4572000" cy="3429000"/>
          </a:xfrm>
          <a:ln/>
        </p:spPr>
      </p:sp>
      <p:sp>
        <p:nvSpPr>
          <p:cNvPr id="134148"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3.32: </a:t>
            </a:r>
            <a:r>
              <a:rPr lang="el-GR" smtClean="0">
                <a:solidFill>
                  <a:srgbClr val="000000"/>
                </a:solidFill>
                <a:cs typeface="Arial" pitchFamily="34" charset="0"/>
              </a:rPr>
              <a:t>Formation of a volcanic island chain as an oceanic plate moves over a stationary mantle plume and hot spot. The age of the islands increases toward the left. New islands will continue to form over the hot spot. In this example, showing the formation of the Hawai’ian Islands, Loihi is such a newly forming island.</a:t>
            </a:r>
          </a:p>
        </p:txBody>
      </p:sp>
    </p:spTree>
    <p:extLst>
      <p:ext uri="{BB962C8B-B14F-4D97-AF65-F5344CB8AC3E}">
        <p14:creationId xmlns:p14="http://schemas.microsoft.com/office/powerpoint/2010/main" val="1882857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p:spPr>
        <p:txBody>
          <a:bodyPr/>
          <a:lstStyle/>
          <a:p>
            <a:fld id="{F85204B5-E032-4103-B48C-EF836B9EFB0E}" type="slidenum">
              <a:rPr lang="en-US" smtClean="0"/>
              <a:pPr/>
              <a:t>76</a:t>
            </a:fld>
            <a:endParaRPr lang="en-US" smtClean="0"/>
          </a:p>
        </p:txBody>
      </p:sp>
      <p:sp>
        <p:nvSpPr>
          <p:cNvPr id="135171" name="Rectangle 2"/>
          <p:cNvSpPr>
            <a:spLocks noGrp="1" noRot="1" noChangeAspect="1" noChangeArrowheads="1" noTextEdit="1"/>
          </p:cNvSpPr>
          <p:nvPr>
            <p:ph type="sldImg"/>
          </p:nvPr>
        </p:nvSpPr>
        <p:spPr>
          <a:xfrm>
            <a:off x="1143000" y="687388"/>
            <a:ext cx="4572000" cy="3429000"/>
          </a:xfrm>
          <a:ln/>
        </p:spPr>
      </p:sp>
      <p:sp>
        <p:nvSpPr>
          <p:cNvPr id="135172"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3.33: </a:t>
            </a:r>
            <a:r>
              <a:rPr lang="el-GR" smtClean="0">
                <a:solidFill>
                  <a:srgbClr val="000000"/>
                </a:solidFill>
                <a:cs typeface="Arial" pitchFamily="34" charset="0"/>
              </a:rPr>
              <a:t>The Hawai’ian chain, islands formed one by one as the Pacific Plate slid over a hot spot. The oldest known member of the chain, the Meiji Seamount, formed about 70 million years ago (Ma), and the bend in the chain shows that the plate changed direction about 40 Ma. The island of Hawai’i still has active volcanism, but the next island in the chain, Loihi, has begun building on the ocean floor. The upper arrow shows the initial direction of plate motion; the lower arrow shows the present direction.</a:t>
            </a:r>
          </a:p>
        </p:txBody>
      </p:sp>
    </p:spTree>
    <p:extLst>
      <p:ext uri="{BB962C8B-B14F-4D97-AF65-F5344CB8AC3E}">
        <p14:creationId xmlns:p14="http://schemas.microsoft.com/office/powerpoint/2010/main" val="519717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7218" name="Rectangle 1031"/>
          <p:cNvSpPr>
            <a:spLocks noGrp="1" noChangeArrowheads="1"/>
          </p:cNvSpPr>
          <p:nvPr>
            <p:ph type="sldNum" sz="quarter" idx="5"/>
          </p:nvPr>
        </p:nvSpPr>
        <p:spPr>
          <a:noFill/>
        </p:spPr>
        <p:txBody>
          <a:bodyPr/>
          <a:lstStyle/>
          <a:p>
            <a:fld id="{BA0E5502-92AB-4373-BD1A-D13CAA81E2A0}" type="slidenum">
              <a:rPr lang="en-US" smtClean="0"/>
              <a:pPr/>
              <a:t>79</a:t>
            </a:fld>
            <a:endParaRPr lang="en-US" smtClean="0"/>
          </a:p>
        </p:txBody>
      </p:sp>
      <p:sp>
        <p:nvSpPr>
          <p:cNvPr id="137219" name="Rectangle 2"/>
          <p:cNvSpPr>
            <a:spLocks noGrp="1" noRot="1" noChangeAspect="1" noChangeArrowheads="1" noTextEdit="1"/>
          </p:cNvSpPr>
          <p:nvPr>
            <p:ph type="sldImg"/>
          </p:nvPr>
        </p:nvSpPr>
        <p:spPr>
          <a:xfrm>
            <a:off x="1143000" y="687388"/>
            <a:ext cx="4572000" cy="3429000"/>
          </a:xfrm>
          <a:ln/>
        </p:spPr>
      </p:sp>
      <p:sp>
        <p:nvSpPr>
          <p:cNvPr id="137220"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3.28: </a:t>
            </a:r>
            <a:r>
              <a:rPr lang="el-GR" smtClean="0">
                <a:solidFill>
                  <a:srgbClr val="000000"/>
                </a:solidFill>
                <a:cs typeface="Arial" pitchFamily="34" charset="0"/>
              </a:rPr>
              <a:t>Patterns of paleomagnetism and their explanation by plate tectonic theory. </a:t>
            </a:r>
            <a:endParaRPr lang="en-US" smtClean="0">
              <a:solidFill>
                <a:srgbClr val="000000"/>
              </a:solidFill>
              <a:cs typeface="Arial" pitchFamily="34" charset="0"/>
            </a:endParaRPr>
          </a:p>
          <a:p>
            <a:r>
              <a:rPr lang="el-GR" b="1" smtClean="0">
                <a:solidFill>
                  <a:srgbClr val="000000"/>
                </a:solidFill>
                <a:cs typeface="Arial" pitchFamily="34" charset="0"/>
              </a:rPr>
              <a:t>(a) </a:t>
            </a:r>
            <a:r>
              <a:rPr lang="el-GR" smtClean="0">
                <a:solidFill>
                  <a:srgbClr val="000000"/>
                </a:solidFill>
                <a:cs typeface="Arial" pitchFamily="34" charset="0"/>
              </a:rPr>
              <a:t>When scientists conducted a magnetic survey of a spreading center, the Mid-Atlantic Ridge, they found bands of weaker and stronger magnetic fields locked in the rocks. </a:t>
            </a:r>
          </a:p>
        </p:txBody>
      </p:sp>
    </p:spTree>
    <p:extLst>
      <p:ext uri="{BB962C8B-B14F-4D97-AF65-F5344CB8AC3E}">
        <p14:creationId xmlns:p14="http://schemas.microsoft.com/office/powerpoint/2010/main" val="26960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1DB784A-1132-4A49-A777-F633103EC9E8}" type="slidenum">
              <a:rPr lang="en-US" smtClean="0"/>
              <a:pPr/>
              <a:t>20</a:t>
            </a:fld>
            <a:endParaRPr lang="en-US" smtClean="0"/>
          </a:p>
        </p:txBody>
      </p:sp>
      <p:sp>
        <p:nvSpPr>
          <p:cNvPr id="82947" name="Rectangle 2"/>
          <p:cNvSpPr>
            <a:spLocks noGrp="1" noRot="1" noChangeAspect="1" noChangeArrowheads="1" noTextEdit="1"/>
          </p:cNvSpPr>
          <p:nvPr>
            <p:ph type="sldImg"/>
          </p:nvPr>
        </p:nvSpPr>
        <p:spPr>
          <a:xfrm>
            <a:off x="1143000" y="687388"/>
            <a:ext cx="4572000" cy="3429000"/>
          </a:xfrm>
          <a:ln/>
        </p:spPr>
      </p:sp>
      <p:sp>
        <p:nvSpPr>
          <p:cNvPr id="82948"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3.14: </a:t>
            </a:r>
            <a:r>
              <a:rPr lang="el-GR" smtClean="0">
                <a:solidFill>
                  <a:srgbClr val="000000"/>
                </a:solidFill>
                <a:cs typeface="Arial" pitchFamily="34" charset="0"/>
              </a:rPr>
              <a:t>Seismic events worldwide, January 1977 through December 1986. The locations of about 10,000 earthquakes are colored red, green, and blue to represent event depths of 0–70 kilometers, 70–300 kilometers, and below 300 kilometers, respectively.</a:t>
            </a:r>
          </a:p>
        </p:txBody>
      </p:sp>
    </p:spTree>
    <p:extLst>
      <p:ext uri="{BB962C8B-B14F-4D97-AF65-F5344CB8AC3E}">
        <p14:creationId xmlns:p14="http://schemas.microsoft.com/office/powerpoint/2010/main" val="1498630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8242" name="Rectangle 1031"/>
          <p:cNvSpPr>
            <a:spLocks noGrp="1" noChangeArrowheads="1"/>
          </p:cNvSpPr>
          <p:nvPr>
            <p:ph type="sldNum" sz="quarter" idx="5"/>
          </p:nvPr>
        </p:nvSpPr>
        <p:spPr>
          <a:noFill/>
        </p:spPr>
        <p:txBody>
          <a:bodyPr/>
          <a:lstStyle/>
          <a:p>
            <a:fld id="{B507C072-45F3-4522-AEA1-B57BB1224BC5}" type="slidenum">
              <a:rPr lang="en-US" smtClean="0"/>
              <a:pPr/>
              <a:t>80</a:t>
            </a:fld>
            <a:endParaRPr lang="en-US" smtClean="0"/>
          </a:p>
        </p:txBody>
      </p:sp>
      <p:sp>
        <p:nvSpPr>
          <p:cNvPr id="138243" name="Rectangle 1026"/>
          <p:cNvSpPr>
            <a:spLocks noGrp="1" noRot="1" noChangeAspect="1" noChangeArrowheads="1" noTextEdit="1"/>
          </p:cNvSpPr>
          <p:nvPr>
            <p:ph type="sldImg"/>
          </p:nvPr>
        </p:nvSpPr>
        <p:spPr>
          <a:xfrm>
            <a:off x="1143000" y="687388"/>
            <a:ext cx="4572000" cy="3429000"/>
          </a:xfrm>
          <a:ln/>
        </p:spPr>
      </p:sp>
      <p:sp>
        <p:nvSpPr>
          <p:cNvPr id="138244"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3.28: </a:t>
            </a:r>
            <a:r>
              <a:rPr lang="el-GR" smtClean="0">
                <a:solidFill>
                  <a:srgbClr val="000000"/>
                </a:solidFill>
                <a:cs typeface="Arial" pitchFamily="34" charset="0"/>
              </a:rPr>
              <a:t>Patterns of paleomagnetism and their explanation by plate tectonic theory. </a:t>
            </a:r>
            <a:endParaRPr lang="en-US" b="1" smtClean="0">
              <a:solidFill>
                <a:srgbClr val="000000"/>
              </a:solidFill>
              <a:cs typeface="Arial" pitchFamily="34" charset="0"/>
            </a:endParaRPr>
          </a:p>
          <a:p>
            <a:r>
              <a:rPr lang="el-GR" b="1" smtClean="0">
                <a:solidFill>
                  <a:srgbClr val="000000"/>
                </a:solidFill>
                <a:cs typeface="Arial" pitchFamily="34" charset="0"/>
              </a:rPr>
              <a:t>(b) </a:t>
            </a:r>
            <a:r>
              <a:rPr lang="el-GR" smtClean="0">
                <a:solidFill>
                  <a:srgbClr val="000000"/>
                </a:solidFill>
                <a:cs typeface="Arial" pitchFamily="34" charset="0"/>
              </a:rPr>
              <a:t>The molten rocks forming at the spreading center take on the polarity of the planet when they are cooling and then move slowly in both directions from the center. When Earth’s magnetic field reverses, the polarity of newly formed rocks changes, creating symmetrical bands of opposite polarity.</a:t>
            </a:r>
          </a:p>
        </p:txBody>
      </p:sp>
    </p:spTree>
    <p:extLst>
      <p:ext uri="{BB962C8B-B14F-4D97-AF65-F5344CB8AC3E}">
        <p14:creationId xmlns:p14="http://schemas.microsoft.com/office/powerpoint/2010/main" val="2559262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DA7CB49-4188-4453-9153-1AE40C57AB5B}" type="slidenum">
              <a:rPr lang="en-US" smtClean="0"/>
              <a:pPr/>
              <a:t>82</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1969583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6194" name="Rectangle 1031"/>
          <p:cNvSpPr>
            <a:spLocks noGrp="1" noChangeArrowheads="1"/>
          </p:cNvSpPr>
          <p:nvPr>
            <p:ph type="sldNum" sz="quarter" idx="5"/>
          </p:nvPr>
        </p:nvSpPr>
        <p:spPr>
          <a:noFill/>
        </p:spPr>
        <p:txBody>
          <a:bodyPr/>
          <a:lstStyle/>
          <a:p>
            <a:fld id="{F4897DDF-25D9-4A58-9DA7-944702521043}" type="slidenum">
              <a:rPr lang="en-US" smtClean="0"/>
              <a:pPr/>
              <a:t>83</a:t>
            </a:fld>
            <a:endParaRPr lang="en-US" smtClean="0"/>
          </a:p>
        </p:txBody>
      </p:sp>
      <p:sp>
        <p:nvSpPr>
          <p:cNvPr id="136195" name="Rectangle 2"/>
          <p:cNvSpPr>
            <a:spLocks noGrp="1" noRot="1" noChangeAspect="1" noChangeArrowheads="1" noTextEdit="1"/>
          </p:cNvSpPr>
          <p:nvPr>
            <p:ph type="sldImg"/>
          </p:nvPr>
        </p:nvSpPr>
        <p:spPr>
          <a:xfrm>
            <a:off x="1143000" y="687388"/>
            <a:ext cx="4572000" cy="3429000"/>
          </a:xfrm>
          <a:ln/>
        </p:spPr>
      </p:sp>
      <p:sp>
        <p:nvSpPr>
          <p:cNvPr id="136196" name="Rectangle 3"/>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3.29: </a:t>
            </a:r>
            <a:r>
              <a:rPr lang="el-GR" smtClean="0">
                <a:solidFill>
                  <a:srgbClr val="000000"/>
                </a:solidFill>
                <a:cs typeface="Arial" pitchFamily="34" charset="0"/>
              </a:rPr>
              <a:t>The age of the ocean floors. The colors represent an expression of seafloor spreading over the last 200 million years as revealed by paleomagnetic patterns. Note especially the relative symmetry of the Atlantic basin in contrast with the asymmetrical Pacific, where the spreading center is located close to the eastern margin and intersects the coast of California.</a:t>
            </a:r>
          </a:p>
        </p:txBody>
      </p:sp>
    </p:spTree>
    <p:extLst>
      <p:ext uri="{BB962C8B-B14F-4D97-AF65-F5344CB8AC3E}">
        <p14:creationId xmlns:p14="http://schemas.microsoft.com/office/powerpoint/2010/main" val="32688372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DC801D6-B190-45BC-975C-E1B5ACE7B027}" type="slidenum">
              <a:rPr lang="en-US" smtClean="0"/>
              <a:pPr/>
              <a:t>84</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252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185D6D1-BB0C-4620-82B1-9F7A3DF5DDCB}" type="slidenum">
              <a:rPr lang="en-US" smtClean="0"/>
              <a:pPr/>
              <a:t>85</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975006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E12580C-D7D6-490E-8BD3-A4CA3F8B73F4}" type="slidenum">
              <a:rPr lang="en-US" smtClean="0"/>
              <a:pPr/>
              <a:t>86</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1520437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0F45851-4B06-4AAB-BBDF-B2DF239E5899}" type="slidenum">
              <a:rPr lang="en-US" smtClean="0"/>
              <a:pPr/>
              <a:t>87</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3120500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DE8665F2-E420-425B-AAC6-B3054FBFBEA5}" type="slidenum">
              <a:rPr lang="en-US" smtClean="0"/>
              <a:pPr/>
              <a:t>88</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634824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B197407-3D93-4193-8824-579BBF6FD95A}" type="slidenum">
              <a:rPr lang="en-US" smtClean="0"/>
              <a:pPr/>
              <a:t>89</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extLst>
      <p:ext uri="{BB962C8B-B14F-4D97-AF65-F5344CB8AC3E}">
        <p14:creationId xmlns:p14="http://schemas.microsoft.com/office/powerpoint/2010/main" val="269629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Figure 3.15 The major lithospheric plates, showing their directions of relative movement and the location</a:t>
            </a:r>
          </a:p>
          <a:p>
            <a:r>
              <a:rPr lang="en-US" smtClean="0"/>
              <a:t>of the principal hot spots. Note the correspondence of plate boundaries and earthquake locations (compare</a:t>
            </a:r>
          </a:p>
          <a:p>
            <a:r>
              <a:rPr lang="en-US" smtClean="0"/>
              <a:t>with Figure 3.14). Most of the million or so earthquakes and volcanic events each year occur along plate</a:t>
            </a:r>
          </a:p>
          <a:p>
            <a:r>
              <a:rPr lang="en-US" smtClean="0"/>
              <a:t>boundaries. For more detail, please see this book</a:t>
            </a:r>
            <a:r>
              <a:rPr lang="en-US" altLang="en-US" smtClean="0"/>
              <a:t>’</a:t>
            </a:r>
            <a:r>
              <a:rPr lang="en-US" smtClean="0"/>
              <a:t>s opening endpaper.</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2FBD5BC-5717-48D6-8879-143061CBBB12}" type="slidenum">
              <a:rPr lang="en-US" sz="1200"/>
              <a:pPr eaLnBrk="1" hangingPunct="1"/>
              <a:t>21</a:t>
            </a:fld>
            <a:endParaRPr lang="en-US" sz="1200"/>
          </a:p>
        </p:txBody>
      </p:sp>
    </p:spTree>
    <p:extLst>
      <p:ext uri="{BB962C8B-B14F-4D97-AF65-F5344CB8AC3E}">
        <p14:creationId xmlns:p14="http://schemas.microsoft.com/office/powerpoint/2010/main" val="1409077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55AEAD0B-B3DA-4228-BA0A-491CF0CB30F3}" type="slidenum">
              <a:rPr lang="en-US" smtClean="0"/>
              <a:pPr/>
              <a:t>22</a:t>
            </a:fld>
            <a:endParaRPr lang="en-US" smtClean="0"/>
          </a:p>
        </p:txBody>
      </p:sp>
      <p:sp>
        <p:nvSpPr>
          <p:cNvPr id="84995" name="Rectangle 2"/>
          <p:cNvSpPr>
            <a:spLocks noGrp="1" noRot="1" noChangeAspect="1" noChangeArrowheads="1" noTextEdit="1"/>
          </p:cNvSpPr>
          <p:nvPr>
            <p:ph type="sldImg"/>
          </p:nvPr>
        </p:nvSpPr>
        <p:spPr>
          <a:xfrm>
            <a:off x="1143000" y="687388"/>
            <a:ext cx="4572000" cy="3429000"/>
          </a:xfrm>
          <a:ln/>
        </p:spPr>
      </p:sp>
      <p:sp>
        <p:nvSpPr>
          <p:cNvPr id="84996" name="Rectangle 3"/>
          <p:cNvSpPr>
            <a:spLocks noGrp="1" noChangeArrowheads="1"/>
          </p:cNvSpPr>
          <p:nvPr>
            <p:ph type="body" idx="1"/>
          </p:nvPr>
        </p:nvSpPr>
        <p:spPr>
          <a:xfrm>
            <a:off x="912813" y="4343400"/>
            <a:ext cx="5032375" cy="4113213"/>
          </a:xfrm>
          <a:noFill/>
          <a:ln/>
        </p:spPr>
        <p:txBody>
          <a:bodyPr lIns="91426" tIns="45714" rIns="91426" bIns="45714"/>
          <a:lstStyle/>
          <a:p>
            <a:r>
              <a:rPr lang="el-GR" smtClean="0">
                <a:solidFill>
                  <a:srgbClr val="000000"/>
                </a:solidFill>
                <a:cs typeface="Arial" pitchFamily="34" charset="0"/>
              </a:rPr>
              <a:t>The rate of radioactive decay of a radioactive form of uranium (</a:t>
            </a:r>
            <a:r>
              <a:rPr lang="el-GR" baseline="30000" smtClean="0">
                <a:solidFill>
                  <a:srgbClr val="000000"/>
                </a:solidFill>
                <a:cs typeface="Arial" pitchFamily="34" charset="0"/>
              </a:rPr>
              <a:t>238</a:t>
            </a:r>
            <a:r>
              <a:rPr lang="el-GR" smtClean="0">
                <a:solidFill>
                  <a:srgbClr val="000000"/>
                </a:solidFill>
                <a:cs typeface="Arial" pitchFamily="34" charset="0"/>
              </a:rPr>
              <a:t>U) into lead. The half life of </a:t>
            </a:r>
            <a:r>
              <a:rPr lang="el-GR" baseline="30000" smtClean="0">
                <a:solidFill>
                  <a:srgbClr val="000000"/>
                </a:solidFill>
                <a:cs typeface="Arial" pitchFamily="34" charset="0"/>
              </a:rPr>
              <a:t>238</a:t>
            </a:r>
            <a:r>
              <a:rPr lang="el-GR" smtClean="0">
                <a:solidFill>
                  <a:srgbClr val="000000"/>
                </a:solidFill>
                <a:cs typeface="Arial" pitchFamily="34" charset="0"/>
              </a:rPr>
              <a:t>U is 45 billion years. During each half-life, one-half of the remaining amount of the radioactive element decays to become a different element. The assumption is made that the system has remained closed—no radioactive atoms or decay products have been added or removed from the sample. Ages obtained from absolute and relative dating of continental rocks and seabed rocks and sediments coincide with ages predicted by the theory of plate tectonics.</a:t>
            </a:r>
          </a:p>
        </p:txBody>
      </p:sp>
    </p:spTree>
    <p:extLst>
      <p:ext uri="{BB962C8B-B14F-4D97-AF65-F5344CB8AC3E}">
        <p14:creationId xmlns:p14="http://schemas.microsoft.com/office/powerpoint/2010/main" val="293261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9824CA9A-065B-40D3-9DAA-FCE7FF48D9D7}" type="slidenum">
              <a:rPr lang="en-US" smtClean="0"/>
              <a:pPr/>
              <a:t>25</a:t>
            </a:fld>
            <a:endParaRPr lang="en-US" smtClean="0"/>
          </a:p>
        </p:txBody>
      </p:sp>
      <p:sp>
        <p:nvSpPr>
          <p:cNvPr id="86019" name="Rectangle 1026"/>
          <p:cNvSpPr>
            <a:spLocks noGrp="1" noRot="1" noChangeAspect="1" noChangeArrowheads="1" noTextEdit="1"/>
          </p:cNvSpPr>
          <p:nvPr>
            <p:ph type="sldImg"/>
          </p:nvPr>
        </p:nvSpPr>
        <p:spPr>
          <a:xfrm>
            <a:off x="1143000" y="687388"/>
            <a:ext cx="4572000" cy="3429000"/>
          </a:xfrm>
          <a:ln/>
        </p:spPr>
      </p:sp>
      <p:sp>
        <p:nvSpPr>
          <p:cNvPr id="86020" name="Rectangle 1027"/>
          <p:cNvSpPr>
            <a:spLocks noGrp="1" noChangeArrowheads="1"/>
          </p:cNvSpPr>
          <p:nvPr>
            <p:ph type="body" idx="1"/>
          </p:nvPr>
        </p:nvSpPr>
        <p:spPr>
          <a:xfrm>
            <a:off x="912813" y="4343400"/>
            <a:ext cx="5032375" cy="4113213"/>
          </a:xfrm>
          <a:noFill/>
          <a:ln/>
        </p:spPr>
        <p:txBody>
          <a:bodyPr lIns="91426" tIns="45714" rIns="91426" bIns="45714"/>
          <a:lstStyle/>
          <a:p>
            <a:r>
              <a:rPr lang="el-GR" b="1" smtClean="0">
                <a:solidFill>
                  <a:srgbClr val="000000"/>
                </a:solidFill>
                <a:cs typeface="Arial" pitchFamily="34" charset="0"/>
              </a:rPr>
              <a:t>Figure 3.13: </a:t>
            </a:r>
            <a:r>
              <a:rPr lang="el-GR" smtClean="0">
                <a:solidFill>
                  <a:srgbClr val="000000"/>
                </a:solidFill>
                <a:cs typeface="Arial" pitchFamily="34" charset="0"/>
              </a:rPr>
              <a:t>The tectonic system is powered by heat. Some parts of the mantle are warmer than others, and convection currents form when warm mantle material rises and cool material falls. Above the mantle floats the cool, rigid, lithosphere, which is fragmented into plates. Plate movement is powered by gravity: The plates slide down the ridges at the places of their formation; their dense, cool leading edges are pulled back into the mantle. Plates may move away from one another (along the ocean ridges), toward one another (at subduction zones or areas of mountain building), or past one another (as at California’s San Andreas Fault). Smaller localized convection currents form cylindrical plumes that rise to the surface to form hot spots (like the Hawai’ian Islands). Note that the whole mantle is involved in thermal convection currents.</a:t>
            </a:r>
          </a:p>
        </p:txBody>
      </p:sp>
    </p:spTree>
    <p:extLst>
      <p:ext uri="{BB962C8B-B14F-4D97-AF65-F5344CB8AC3E}">
        <p14:creationId xmlns:p14="http://schemas.microsoft.com/office/powerpoint/2010/main" val="428143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0"/>
            <a:ext cx="7848600" cy="342900"/>
          </a:xfrm>
        </p:spPr>
        <p:txBody>
          <a:bodyPr/>
          <a:lstStyle>
            <a:lvl1pPr>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3627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8610600" cy="257175"/>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p>
            <a:pPr lvl="0"/>
            <a:r>
              <a:rPr lang="en-US" smtClean="0"/>
              <a:t>Click to edit Master title styles</a:t>
            </a:r>
          </a:p>
        </p:txBody>
      </p:sp>
      <p:sp>
        <p:nvSpPr>
          <p:cNvPr id="44041" name="Rectangle 9"/>
          <p:cNvSpPr>
            <a:spLocks noChangeArrowheads="1"/>
          </p:cNvSpPr>
          <p:nvPr userDrawn="1"/>
        </p:nvSpPr>
        <p:spPr bwMode="auto">
          <a:xfrm>
            <a:off x="0" y="304800"/>
            <a:ext cx="8458200" cy="257175"/>
          </a:xfrm>
          <a:prstGeom prst="rect">
            <a:avLst/>
          </a:prstGeom>
          <a:noFill/>
          <a:ln w="9525">
            <a:noFill/>
            <a:miter lim="800000"/>
            <a:headEnd/>
            <a:tailEnd/>
          </a:ln>
          <a:effectLst/>
        </p:spPr>
        <p:txBody>
          <a:bodyPr lIns="91429" tIns="45715" rIns="91429" bIns="45715" anchor="ctr"/>
          <a:lstStyle/>
          <a:p>
            <a:pPr algn="l">
              <a:defRPr/>
            </a:pPr>
            <a:endParaRPr lang="en-US" sz="1300" b="0">
              <a:solidFill>
                <a:schemeClr val="tx2"/>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sz="1300">
          <a:solidFill>
            <a:schemeClr val="tx2"/>
          </a:solidFill>
          <a:latin typeface="+mj-lt"/>
          <a:ea typeface="+mj-ea"/>
          <a:cs typeface="+mj-cs"/>
        </a:defRPr>
      </a:lvl1pPr>
      <a:lvl2pPr algn="l" rtl="0" eaLnBrk="0" fontAlgn="base" hangingPunct="0">
        <a:spcBef>
          <a:spcPct val="0"/>
        </a:spcBef>
        <a:spcAft>
          <a:spcPct val="0"/>
        </a:spcAft>
        <a:defRPr sz="1300">
          <a:solidFill>
            <a:schemeClr val="tx2"/>
          </a:solidFill>
          <a:latin typeface="Arial" pitchFamily="34" charset="0"/>
        </a:defRPr>
      </a:lvl2pPr>
      <a:lvl3pPr algn="l" rtl="0" eaLnBrk="0" fontAlgn="base" hangingPunct="0">
        <a:spcBef>
          <a:spcPct val="0"/>
        </a:spcBef>
        <a:spcAft>
          <a:spcPct val="0"/>
        </a:spcAft>
        <a:defRPr sz="1300">
          <a:solidFill>
            <a:schemeClr val="tx2"/>
          </a:solidFill>
          <a:latin typeface="Arial" pitchFamily="34" charset="0"/>
        </a:defRPr>
      </a:lvl3pPr>
      <a:lvl4pPr algn="l" rtl="0" eaLnBrk="0" fontAlgn="base" hangingPunct="0">
        <a:spcBef>
          <a:spcPct val="0"/>
        </a:spcBef>
        <a:spcAft>
          <a:spcPct val="0"/>
        </a:spcAft>
        <a:defRPr sz="1300">
          <a:solidFill>
            <a:schemeClr val="tx2"/>
          </a:solidFill>
          <a:latin typeface="Arial" pitchFamily="34" charset="0"/>
        </a:defRPr>
      </a:lvl4pPr>
      <a:lvl5pPr algn="l" rtl="0" eaLnBrk="0" fontAlgn="base" hangingPunct="0">
        <a:spcBef>
          <a:spcPct val="0"/>
        </a:spcBef>
        <a:spcAft>
          <a:spcPct val="0"/>
        </a:spcAft>
        <a:defRPr sz="1300">
          <a:solidFill>
            <a:schemeClr val="tx2"/>
          </a:solidFill>
          <a:latin typeface="Arial" pitchFamily="34" charset="0"/>
        </a:defRPr>
      </a:lvl5pPr>
      <a:lvl6pPr marL="457200" algn="l" rtl="0" fontAlgn="base">
        <a:spcBef>
          <a:spcPct val="0"/>
        </a:spcBef>
        <a:spcAft>
          <a:spcPct val="0"/>
        </a:spcAft>
        <a:defRPr sz="1300">
          <a:solidFill>
            <a:schemeClr val="tx2"/>
          </a:solidFill>
          <a:latin typeface="Arial" pitchFamily="34" charset="0"/>
        </a:defRPr>
      </a:lvl6pPr>
      <a:lvl7pPr marL="914400" algn="l" rtl="0" fontAlgn="base">
        <a:spcBef>
          <a:spcPct val="0"/>
        </a:spcBef>
        <a:spcAft>
          <a:spcPct val="0"/>
        </a:spcAft>
        <a:defRPr sz="1300">
          <a:solidFill>
            <a:schemeClr val="tx2"/>
          </a:solidFill>
          <a:latin typeface="Arial" pitchFamily="34" charset="0"/>
        </a:defRPr>
      </a:lvl7pPr>
      <a:lvl8pPr marL="1371600" algn="l" rtl="0" fontAlgn="base">
        <a:spcBef>
          <a:spcPct val="0"/>
        </a:spcBef>
        <a:spcAft>
          <a:spcPct val="0"/>
        </a:spcAft>
        <a:defRPr sz="1300">
          <a:solidFill>
            <a:schemeClr val="tx2"/>
          </a:solidFill>
          <a:latin typeface="Arial" pitchFamily="34" charset="0"/>
        </a:defRPr>
      </a:lvl8pPr>
      <a:lvl9pPr marL="1828800" algn="l" rtl="0" fontAlgn="base">
        <a:spcBef>
          <a:spcPct val="0"/>
        </a:spcBef>
        <a:spcAft>
          <a:spcPct val="0"/>
        </a:spcAft>
        <a:defRPr sz="13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m/url?sa=i&amp;rct=j&amp;q=&amp;esrc=s&amp;source=images&amp;cd=&amp;cad=rja&amp;uact=8&amp;ved=2ahUKEwi3mu_2o5TZAhXF0J8KHWNPAScQjRx6BAgAEAY&amp;url=https://www.amazon.com/Ice-Age-Collection-Christmas-Blu-ray/dp/B00FC1ZC2S&amp;psig=AOvVaw0rZmtgSYWhdN3cFxctOr8E&amp;ust=1518109062987069"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hyperlink" Target="file:///C:\Gary's%20Work\Geology%20110\Animations\DivergentBoundaryppt.html" TargetMode="External"/><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6.png"/><Relationship Id="rId5" Type="http://schemas.openxmlformats.org/officeDocument/2006/relationships/hyperlink" Target="file:///C:\Gary's%20Work\Geology%20110\Animations\TransformFaultsV2ppt.html" TargetMode="External"/><Relationship Id="rId4"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1.png"/><Relationship Id="rId5" Type="http://schemas.openxmlformats.org/officeDocument/2006/relationships/hyperlink" Target="file:///C:\Gary's%20Work\Geology%20110\Animations\ConvectionTectonicsppt.html" TargetMode="External"/><Relationship Id="rId4" Type="http://schemas.openxmlformats.org/officeDocument/2006/relationships/notesSlide" Target="../notesSlides/notesSlide5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8.png"/><Relationship Id="rId5" Type="http://schemas.openxmlformats.org/officeDocument/2006/relationships/hyperlink" Target="file:///C:\Gary's%20Work\Geology%20110\Animations\LavaLampppt.html" TargetMode="External"/><Relationship Id="rId4" Type="http://schemas.openxmlformats.org/officeDocument/2006/relationships/notesSlide" Target="../notesSlides/notesSlide5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38.png"/><Relationship Id="rId5" Type="http://schemas.openxmlformats.org/officeDocument/2006/relationships/hyperlink" Target="file:///C:\Gary's%20Work\Geology%20110\Animations\HotSpotppt.html" TargetMode="External"/><Relationship Id="rId4" Type="http://schemas.openxmlformats.org/officeDocument/2006/relationships/notesSlide" Target="../notesSlides/notesSlide56.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70.png"/><Relationship Id="rId5" Type="http://schemas.openxmlformats.org/officeDocument/2006/relationships/hyperlink" Target="file:///C:\Gary's%20Work\Geology%20110\Animations\SeafloorMagnetppt.html" TargetMode="External"/><Relationship Id="rId4" Type="http://schemas.openxmlformats.org/officeDocument/2006/relationships/notesSlide" Target="../notesSlides/notesSlide6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image" Target="../media/image73.png"/><Relationship Id="rId5" Type="http://schemas.openxmlformats.org/officeDocument/2006/relationships/hyperlink" Target="file:///C:\Gary's%20Work\Geology%20110\Animations\PlateMotionppt.html" TargetMode="External"/><Relationship Id="rId4" Type="http://schemas.openxmlformats.org/officeDocument/2006/relationships/notesSlide" Target="../notesSlides/notesSlide6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8.xml"/><Relationship Id="rId1" Type="http://schemas.openxmlformats.org/officeDocument/2006/relationships/vmlDrawing" Target="../drawings/vmlDrawing8.vml"/><Relationship Id="rId6" Type="http://schemas.openxmlformats.org/officeDocument/2006/relationships/image" Target="../media/image75.png"/><Relationship Id="rId5" Type="http://schemas.openxmlformats.org/officeDocument/2006/relationships/hyperlink" Target="file:///C:\Gary's%20Work\Geology%20110\Animations\Pangaeappt.html" TargetMode="External"/><Relationship Id="rId4" Type="http://schemas.openxmlformats.org/officeDocument/2006/relationships/notesSlide" Target="../notesSlides/notesSlide6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9.xml"/><Relationship Id="rId1" Type="http://schemas.openxmlformats.org/officeDocument/2006/relationships/vmlDrawing" Target="../drawings/vmlDrawing9.vml"/><Relationship Id="rId6" Type="http://schemas.openxmlformats.org/officeDocument/2006/relationships/image" Target="../media/image73.png"/><Relationship Id="rId5" Type="http://schemas.openxmlformats.org/officeDocument/2006/relationships/hyperlink" Target="file:///C:\Gary's%20Work\Geology%20110\Animations\PlateMotionppt.html" TargetMode="External"/><Relationship Id="rId4" Type="http://schemas.openxmlformats.org/officeDocument/2006/relationships/notesSlide" Target="../notesSlides/notesSlide6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0.xml"/><Relationship Id="rId1" Type="http://schemas.openxmlformats.org/officeDocument/2006/relationships/vmlDrawing" Target="../drawings/vmlDrawing10.vml"/><Relationship Id="rId6" Type="http://schemas.openxmlformats.org/officeDocument/2006/relationships/image" Target="../media/image77.png"/><Relationship Id="rId5" Type="http://schemas.openxmlformats.org/officeDocument/2006/relationships/hyperlink" Target="file:///C:\Gary's%20Work\Geology%20110\Animations\SeafloorSpreadingppt.html" TargetMode="External"/><Relationship Id="rId4" Type="http://schemas.openxmlformats.org/officeDocument/2006/relationships/notesSlide" Target="../notesSlides/notesSlide6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1.xml"/><Relationship Id="rId1" Type="http://schemas.openxmlformats.org/officeDocument/2006/relationships/vmlDrawing" Target="../drawings/vmlDrawing11.vml"/><Relationship Id="rId6" Type="http://schemas.openxmlformats.org/officeDocument/2006/relationships/image" Target="../media/image38.png"/><Relationship Id="rId5" Type="http://schemas.openxmlformats.org/officeDocument/2006/relationships/hyperlink" Target="file:///C:\Gary's%20Work\Geology%20110\Animations\LavaLampppt.html" TargetMode="External"/><Relationship Id="rId4" Type="http://schemas.openxmlformats.org/officeDocument/2006/relationships/notesSlide" Target="../notesSlides/notesSlide6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831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latimesblogs.latimes.com/.a/6a00d8341c630a53ef01539242100d970b-6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wetanz.com/assets/Uploads/_resampled/CabinetLarge-PedroYetiFra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280" y="3497036"/>
            <a:ext cx="3734720" cy="3844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tatic.amazings.es/media/2012/01/Briefmarke2_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62" y="-76200"/>
            <a:ext cx="5477942" cy="733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68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www.waikato.ac.nz/wfass/subjects/geography/people/max/Miscellaneous/Antarctica-Polar.jpg"/>
          <p:cNvPicPr>
            <a:picLocks noChangeAspect="1" noChangeArrowheads="1"/>
          </p:cNvPicPr>
          <p:nvPr/>
        </p:nvPicPr>
        <p:blipFill>
          <a:blip r:embed="rId2" cstate="print"/>
          <a:srcRect/>
          <a:stretch>
            <a:fillRect/>
          </a:stretch>
        </p:blipFill>
        <p:spPr bwMode="auto">
          <a:xfrm>
            <a:off x="1676400" y="609600"/>
            <a:ext cx="5905500" cy="5672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15_02"/>
          <p:cNvPicPr>
            <a:picLocks noGrp="1" noChangeAspect="1" noChangeArrowheads="1"/>
          </p:cNvPicPr>
          <p:nvPr>
            <p:ph idx="1"/>
          </p:nvPr>
        </p:nvPicPr>
        <p:blipFill rotWithShape="1">
          <a:blip r:embed="rId2" cstate="print"/>
          <a:srcRect b="3188"/>
          <a:stretch/>
        </p:blipFill>
        <p:spPr bwMode="auto">
          <a:xfrm>
            <a:off x="381000" y="255588"/>
            <a:ext cx="8229600" cy="6391955"/>
          </a:xfrm>
          <a:noFill/>
          <a:ln>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0310"/>
          <p:cNvPicPr>
            <a:picLocks noChangeAspect="1" noChangeArrowheads="1"/>
          </p:cNvPicPr>
          <p:nvPr/>
        </p:nvPicPr>
        <p:blipFill>
          <a:blip r:embed="rId3" cstate="print"/>
          <a:srcRect/>
          <a:stretch>
            <a:fillRect/>
          </a:stretch>
        </p:blipFill>
        <p:spPr bwMode="auto">
          <a:xfrm>
            <a:off x="2035175" y="12700"/>
            <a:ext cx="5073650" cy="6832600"/>
          </a:xfrm>
          <a:prstGeom prst="rect">
            <a:avLst/>
          </a:prstGeom>
          <a:noFill/>
          <a:ln w="9525">
            <a:noFill/>
            <a:miter lim="800000"/>
            <a:headEnd/>
            <a:tailEnd/>
          </a:ln>
        </p:spPr>
      </p:pic>
      <p:sp>
        <p:nvSpPr>
          <p:cNvPr id="19459" name="Rectangle 2" hidden="1"/>
          <p:cNvSpPr>
            <a:spLocks noGrp="1" noChangeArrowheads="1"/>
          </p:cNvSpPr>
          <p:nvPr>
            <p:ph type="title"/>
          </p:nvPr>
        </p:nvSpPr>
        <p:spPr/>
        <p:txBody>
          <a:bodyPr/>
          <a:lstStyle/>
          <a:p>
            <a:r>
              <a:rPr lang="en-US" smtClean="0"/>
              <a:t>	</a:t>
            </a:r>
          </a:p>
        </p:txBody>
      </p:sp>
      <p:sp>
        <p:nvSpPr>
          <p:cNvPr id="19460" name="Rectangle 3"/>
          <p:cNvSpPr>
            <a:spLocks noChangeArrowheads="1"/>
          </p:cNvSpPr>
          <p:nvPr/>
        </p:nvSpPr>
        <p:spPr bwMode="auto">
          <a:xfrm>
            <a:off x="7761288" y="6172201"/>
            <a:ext cx="1382712" cy="685800"/>
          </a:xfrm>
          <a:prstGeom prst="rect">
            <a:avLst/>
          </a:prstGeom>
          <a:noFill/>
          <a:ln w="9525">
            <a:noFill/>
            <a:miter lim="800000"/>
            <a:headEnd/>
            <a:tailEnd/>
          </a:ln>
        </p:spPr>
        <p:txBody>
          <a:bodyPr wrap="none" lIns="82058" tIns="41029" rIns="82058" bIns="41029"/>
          <a:lstStyle/>
          <a:p>
            <a:pPr algn="r" defTabSz="820738" eaLnBrk="0" hangingPunct="0"/>
            <a:r>
              <a:rPr lang="en-US" sz="1400" dirty="0" smtClean="0"/>
              <a:t>Fig</a:t>
            </a:r>
            <a:r>
              <a:rPr lang="en-US" sz="1400" dirty="0"/>
              <a:t>. </a:t>
            </a:r>
            <a:r>
              <a:rPr lang="en-US" sz="1400" dirty="0" smtClean="0"/>
              <a:t>3-2, </a:t>
            </a:r>
            <a:r>
              <a:rPr lang="en-US" sz="1400" dirty="0"/>
              <a:t>p. </a:t>
            </a:r>
            <a:r>
              <a:rPr lang="en-US" sz="1400" dirty="0" smtClean="0"/>
              <a:t>64</a:t>
            </a:r>
            <a:endParaRPr lang="en-US" sz="1400" dirty="0"/>
          </a:p>
          <a:p>
            <a:pPr algn="r" defTabSz="820738" eaLnBrk="0" hangingPunct="0"/>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1288" y="6172200"/>
            <a:ext cx="1382712" cy="685800"/>
          </a:xfrm>
          <a:prstGeom prst="rect">
            <a:avLst/>
          </a:prstGeom>
          <a:noFill/>
          <a:ln w="9525">
            <a:noFill/>
            <a:miter lim="800000"/>
            <a:headEnd/>
            <a:tailEnd/>
          </a:ln>
        </p:spPr>
        <p:txBody>
          <a:bodyPr wrap="none" lIns="82058" tIns="41029" rIns="82058" bIns="41029"/>
          <a:lstStyle/>
          <a:p>
            <a:pPr algn="r" defTabSz="820738" eaLnBrk="0" hangingPunct="0"/>
            <a:endParaRPr lang="en-US" sz="1400" dirty="0" smtClean="0"/>
          </a:p>
          <a:p>
            <a:pPr algn="r" defTabSz="820738" eaLnBrk="0" hangingPunct="0"/>
            <a:r>
              <a:rPr lang="en-US" sz="1400" dirty="0"/>
              <a:t>Fig. </a:t>
            </a:r>
            <a:r>
              <a:rPr lang="en-US" sz="1400" dirty="0" smtClean="0"/>
              <a:t>3-4, </a:t>
            </a:r>
            <a:r>
              <a:rPr lang="en-US" sz="1400" dirty="0"/>
              <a:t>p. </a:t>
            </a:r>
            <a:r>
              <a:rPr lang="en-US" sz="1400" dirty="0" smtClean="0"/>
              <a:t>65</a:t>
            </a:r>
            <a:endParaRPr lang="en-US" sz="1400" dirty="0"/>
          </a:p>
          <a:p>
            <a:pPr algn="r" defTabSz="820738" eaLnBrk="0" hangingPunct="0"/>
            <a:endParaRPr lang="en-US" sz="1400" dirty="0"/>
          </a:p>
        </p:txBody>
      </p:sp>
      <p:grpSp>
        <p:nvGrpSpPr>
          <p:cNvPr id="6" name="Group 1045"/>
          <p:cNvGrpSpPr>
            <a:grpSpLocks/>
          </p:cNvGrpSpPr>
          <p:nvPr/>
        </p:nvGrpSpPr>
        <p:grpSpPr bwMode="auto">
          <a:xfrm>
            <a:off x="1066800" y="304800"/>
            <a:ext cx="7669213" cy="3949700"/>
            <a:chOff x="672" y="192"/>
            <a:chExt cx="4831" cy="2488"/>
          </a:xfrm>
        </p:grpSpPr>
        <p:pic>
          <p:nvPicPr>
            <p:cNvPr id="7" name="Picture 1030" descr="0304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92"/>
              <a:ext cx="4831"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4"/>
            <p:cNvSpPr txBox="1">
              <a:spLocks noChangeArrowheads="1"/>
            </p:cNvSpPr>
            <p:nvPr/>
          </p:nvSpPr>
          <p:spPr bwMode="auto">
            <a:xfrm>
              <a:off x="3360" y="576"/>
              <a:ext cx="579"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Eurasia</a:t>
              </a:r>
            </a:p>
          </p:txBody>
        </p:sp>
        <p:sp>
          <p:nvSpPr>
            <p:cNvPr id="9" name="Text Box 1035"/>
            <p:cNvSpPr txBox="1">
              <a:spLocks noChangeArrowheads="1"/>
            </p:cNvSpPr>
            <p:nvPr/>
          </p:nvSpPr>
          <p:spPr bwMode="auto">
            <a:xfrm>
              <a:off x="2304" y="816"/>
              <a:ext cx="621"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North</a:t>
              </a:r>
            </a:p>
            <a:p>
              <a:pPr algn="ctr" eaLnBrk="1" hangingPunct="1"/>
              <a:r>
                <a:rPr lang="en-US" sz="1600" b="1">
                  <a:latin typeface="Arial" pitchFamily="34" charset="0"/>
                </a:rPr>
                <a:t>America</a:t>
              </a:r>
            </a:p>
          </p:txBody>
        </p:sp>
        <p:sp>
          <p:nvSpPr>
            <p:cNvPr id="10" name="Text Box 1036"/>
            <p:cNvSpPr txBox="1">
              <a:spLocks noChangeArrowheads="1"/>
            </p:cNvSpPr>
            <p:nvPr/>
          </p:nvSpPr>
          <p:spPr bwMode="auto">
            <a:xfrm>
              <a:off x="3279" y="1276"/>
              <a:ext cx="529"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Tethys</a:t>
              </a:r>
            </a:p>
            <a:p>
              <a:pPr algn="ctr" eaLnBrk="1" hangingPunct="1"/>
              <a:r>
                <a:rPr lang="en-US" sz="1600" b="1">
                  <a:latin typeface="Arial" pitchFamily="34" charset="0"/>
                </a:rPr>
                <a:t>Sea</a:t>
              </a:r>
            </a:p>
          </p:txBody>
        </p:sp>
        <p:sp>
          <p:nvSpPr>
            <p:cNvPr id="11" name="Text Box 1037"/>
            <p:cNvSpPr txBox="1">
              <a:spLocks noChangeArrowheads="1"/>
            </p:cNvSpPr>
            <p:nvPr/>
          </p:nvSpPr>
          <p:spPr bwMode="auto">
            <a:xfrm>
              <a:off x="1995" y="1604"/>
              <a:ext cx="621"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South</a:t>
              </a:r>
            </a:p>
            <a:p>
              <a:pPr algn="ctr" eaLnBrk="1" hangingPunct="1"/>
              <a:r>
                <a:rPr lang="en-US" sz="1600" b="1">
                  <a:latin typeface="Arial" pitchFamily="34" charset="0"/>
                </a:rPr>
                <a:t>America</a:t>
              </a:r>
            </a:p>
          </p:txBody>
        </p:sp>
        <p:sp>
          <p:nvSpPr>
            <p:cNvPr id="12" name="Text Box 1038"/>
            <p:cNvSpPr txBox="1">
              <a:spLocks noChangeArrowheads="1"/>
            </p:cNvSpPr>
            <p:nvPr/>
          </p:nvSpPr>
          <p:spPr bwMode="auto">
            <a:xfrm>
              <a:off x="2835" y="1670"/>
              <a:ext cx="479"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Africa</a:t>
              </a:r>
            </a:p>
          </p:txBody>
        </p:sp>
        <p:sp>
          <p:nvSpPr>
            <p:cNvPr id="13" name="Text Box 1039"/>
            <p:cNvSpPr txBox="1">
              <a:spLocks noChangeArrowheads="1"/>
            </p:cNvSpPr>
            <p:nvPr/>
          </p:nvSpPr>
          <p:spPr bwMode="auto">
            <a:xfrm>
              <a:off x="3928" y="2110"/>
              <a:ext cx="664"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Australia</a:t>
              </a:r>
            </a:p>
          </p:txBody>
        </p:sp>
        <p:sp>
          <p:nvSpPr>
            <p:cNvPr id="14" name="Text Box 1040"/>
            <p:cNvSpPr txBox="1">
              <a:spLocks noChangeArrowheads="1"/>
            </p:cNvSpPr>
            <p:nvPr/>
          </p:nvSpPr>
          <p:spPr bwMode="auto">
            <a:xfrm>
              <a:off x="3414" y="2059"/>
              <a:ext cx="415"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India</a:t>
              </a:r>
            </a:p>
          </p:txBody>
        </p:sp>
        <p:sp>
          <p:nvSpPr>
            <p:cNvPr id="15" name="Text Box 1041"/>
            <p:cNvSpPr txBox="1">
              <a:spLocks noChangeArrowheads="1"/>
            </p:cNvSpPr>
            <p:nvPr/>
          </p:nvSpPr>
          <p:spPr bwMode="auto">
            <a:xfrm>
              <a:off x="2720" y="2401"/>
              <a:ext cx="742"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600" b="1">
                  <a:latin typeface="Arial" pitchFamily="34" charset="0"/>
                </a:rPr>
                <a:t>Antarctica</a:t>
              </a:r>
            </a:p>
          </p:txBody>
        </p:sp>
      </p:grpSp>
      <p:grpSp>
        <p:nvGrpSpPr>
          <p:cNvPr id="16" name="Group 1047"/>
          <p:cNvGrpSpPr>
            <a:grpSpLocks/>
          </p:cNvGrpSpPr>
          <p:nvPr/>
        </p:nvGrpSpPr>
        <p:grpSpPr bwMode="auto">
          <a:xfrm>
            <a:off x="5307013" y="3811588"/>
            <a:ext cx="3836987" cy="2600325"/>
            <a:chOff x="3343" y="2401"/>
            <a:chExt cx="2417" cy="1638"/>
          </a:xfrm>
        </p:grpSpPr>
        <p:pic>
          <p:nvPicPr>
            <p:cNvPr id="17" name="Picture 1029" descr="0304 cop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 y="2985"/>
              <a:ext cx="1914" cy="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32" descr="0304 copy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 y="2401"/>
              <a:ext cx="571"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046"/>
          <p:cNvGrpSpPr>
            <a:grpSpLocks/>
          </p:cNvGrpSpPr>
          <p:nvPr/>
        </p:nvGrpSpPr>
        <p:grpSpPr bwMode="auto">
          <a:xfrm>
            <a:off x="0" y="3505200"/>
            <a:ext cx="4322763" cy="3092450"/>
            <a:chOff x="0" y="2208"/>
            <a:chExt cx="2723" cy="1948"/>
          </a:xfrm>
        </p:grpSpPr>
        <p:pic>
          <p:nvPicPr>
            <p:cNvPr id="20" name="Picture 1031" descr="0304 copy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8"/>
              <a:ext cx="1191"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33" descr="030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 y="2328"/>
              <a:ext cx="1571" cy="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1042"/>
          <p:cNvSpPr txBox="1">
            <a:spLocks noChangeArrowheads="1"/>
          </p:cNvSpPr>
          <p:nvPr/>
        </p:nvSpPr>
        <p:spPr bwMode="auto">
          <a:xfrm>
            <a:off x="1752600" y="4191000"/>
            <a:ext cx="269557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Wegener noted that fossils of </a:t>
            </a:r>
            <a:r>
              <a:rPr lang="en-US" sz="1600" b="1" i="1">
                <a:latin typeface="Arial" pitchFamily="34" charset="0"/>
              </a:rPr>
              <a:t>Mesosaurus</a:t>
            </a:r>
            <a:r>
              <a:rPr lang="en-US" sz="1600" b="1">
                <a:latin typeface="Arial" pitchFamily="34" charset="0"/>
              </a:rPr>
              <a:t> were found in Argentina and Africa but nowhere else in the world</a:t>
            </a:r>
          </a:p>
        </p:txBody>
      </p:sp>
      <p:sp>
        <p:nvSpPr>
          <p:cNvPr id="23" name="Text Box 1044"/>
          <p:cNvSpPr txBox="1">
            <a:spLocks noChangeArrowheads="1"/>
          </p:cNvSpPr>
          <p:nvPr/>
        </p:nvSpPr>
        <p:spPr bwMode="auto">
          <a:xfrm>
            <a:off x="4419600" y="5410200"/>
            <a:ext cx="2286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b="1">
                <a:latin typeface="Arial" pitchFamily="34" charset="0"/>
              </a:rPr>
              <a:t>Fossil ferns, </a:t>
            </a:r>
            <a:r>
              <a:rPr lang="en-US" sz="1600" b="1" i="1">
                <a:latin typeface="Arial" pitchFamily="34" charset="0"/>
              </a:rPr>
              <a:t>Glossopteris</a:t>
            </a:r>
            <a:r>
              <a:rPr lang="en-US" sz="1600" b="1">
                <a:latin typeface="Arial" pitchFamily="34" charset="0"/>
              </a:rPr>
              <a:t>, were found in all the southern land masses</a:t>
            </a:r>
          </a:p>
        </p:txBody>
      </p:sp>
      <p:pic>
        <p:nvPicPr>
          <p:cNvPr id="25" name="Picture 1" descr="c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91343" y="6114257"/>
            <a:ext cx="188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
          <p:cNvSpPr txBox="1">
            <a:spLocks noChangeArrowheads="1"/>
          </p:cNvSpPr>
          <p:nvPr/>
        </p:nvSpPr>
        <p:spPr bwMode="auto">
          <a:xfrm>
            <a:off x="7747464" y="6604000"/>
            <a:ext cx="1396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400" b="1" dirty="0">
                <a:latin typeface="Arial" pitchFamily="34" charset="0"/>
              </a:rPr>
              <a:t>Figure 3-3 p69</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CA" smtClean="0"/>
              <a:t>Figure 15.5</a:t>
            </a:r>
            <a:endParaRPr lang="en-US" smtClean="0"/>
          </a:p>
        </p:txBody>
      </p:sp>
      <p:pic>
        <p:nvPicPr>
          <p:cNvPr id="21507" name="Picture 5" descr="15_05"/>
          <p:cNvPicPr>
            <a:picLocks noGrp="1" noChangeAspect="1" noChangeArrowheads="1"/>
          </p:cNvPicPr>
          <p:nvPr>
            <p:ph idx="1"/>
          </p:nvPr>
        </p:nvPicPr>
        <p:blipFill>
          <a:blip r:embed="rId2" cstate="print"/>
          <a:srcRect/>
          <a:stretch>
            <a:fillRect/>
          </a:stretch>
        </p:blipFill>
        <p:spPr bwMode="auto">
          <a:xfrm>
            <a:off x="228600" y="217488"/>
            <a:ext cx="8534400" cy="6640512"/>
          </a:xfrm>
          <a:noFill/>
          <a:ln>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5" descr="15_06"/>
          <p:cNvPicPr>
            <a:picLocks noGrp="1" noChangeAspect="1" noChangeArrowheads="1"/>
          </p:cNvPicPr>
          <p:nvPr>
            <p:ph idx="1"/>
          </p:nvPr>
        </p:nvPicPr>
        <p:blipFill>
          <a:blip r:embed="rId2" cstate="print"/>
          <a:srcRect/>
          <a:stretch>
            <a:fillRect/>
          </a:stretch>
        </p:blipFill>
        <p:spPr bwMode="auto">
          <a:xfrm>
            <a:off x="1676400" y="0"/>
            <a:ext cx="5783263" cy="6858000"/>
          </a:xfrm>
          <a:noFill/>
          <a:ln>
            <a:miter lim="800000"/>
            <a:headEnd/>
            <a:tailEnd/>
          </a:ln>
        </p:spPr>
      </p:pic>
      <p:sp>
        <p:nvSpPr>
          <p:cNvPr id="5" name="Rectangle 3"/>
          <p:cNvSpPr>
            <a:spLocks noChangeArrowheads="1"/>
          </p:cNvSpPr>
          <p:nvPr/>
        </p:nvSpPr>
        <p:spPr bwMode="auto">
          <a:xfrm>
            <a:off x="7761288" y="6172201"/>
            <a:ext cx="1382712" cy="685800"/>
          </a:xfrm>
          <a:prstGeom prst="rect">
            <a:avLst/>
          </a:prstGeom>
          <a:noFill/>
          <a:ln w="9525">
            <a:noFill/>
            <a:miter lim="800000"/>
            <a:headEnd/>
            <a:tailEnd/>
          </a:ln>
        </p:spPr>
        <p:txBody>
          <a:bodyPr wrap="none" lIns="82058" tIns="41029" rIns="82058" bIns="41029"/>
          <a:lstStyle/>
          <a:p>
            <a:pPr algn="r" defTabSz="820738" eaLnBrk="0" hangingPunct="0"/>
            <a:r>
              <a:rPr lang="en-US" sz="1400" dirty="0" smtClean="0"/>
              <a:t>Fig</a:t>
            </a:r>
            <a:r>
              <a:rPr lang="en-US" sz="1400" dirty="0"/>
              <a:t>. </a:t>
            </a:r>
            <a:r>
              <a:rPr lang="en-US" sz="1400" dirty="0" smtClean="0"/>
              <a:t>3-4, </a:t>
            </a:r>
            <a:r>
              <a:rPr lang="en-US" sz="1400" dirty="0"/>
              <a:t>p. </a:t>
            </a:r>
            <a:r>
              <a:rPr lang="en-US" sz="1400" dirty="0" smtClean="0"/>
              <a:t>65</a:t>
            </a:r>
            <a:endParaRPr lang="en-US" sz="1400" dirty="0"/>
          </a:p>
          <a:p>
            <a:pPr algn="r" defTabSz="820738" eaLnBrk="0" hangingPunct="0"/>
            <a:endParaRPr lang="en-US" sz="1400" dirty="0"/>
          </a:p>
        </p:txBody>
      </p:sp>
      <p:sp>
        <p:nvSpPr>
          <p:cNvPr id="26" name="TextBox 2"/>
          <p:cNvSpPr txBox="1">
            <a:spLocks noChangeArrowheads="1"/>
          </p:cNvSpPr>
          <p:nvPr/>
        </p:nvSpPr>
        <p:spPr bwMode="auto">
          <a:xfrm>
            <a:off x="7747464" y="6604000"/>
            <a:ext cx="1396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400" b="1" dirty="0">
                <a:latin typeface="Arial" pitchFamily="34" charset="0"/>
              </a:rPr>
              <a:t>Figure 3-3 p69</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CA" smtClean="0"/>
              <a:t>Figure 15.7</a:t>
            </a:r>
            <a:endParaRPr lang="en-US" smtClean="0"/>
          </a:p>
        </p:txBody>
      </p:sp>
      <p:pic>
        <p:nvPicPr>
          <p:cNvPr id="23555" name="Picture 5" descr="15_07"/>
          <p:cNvPicPr>
            <a:picLocks noGrp="1" noChangeAspect="1" noChangeArrowheads="1"/>
          </p:cNvPicPr>
          <p:nvPr>
            <p:ph idx="1"/>
          </p:nvPr>
        </p:nvPicPr>
        <p:blipFill>
          <a:blip r:embed="rId2" cstate="print"/>
          <a:srcRect/>
          <a:stretch>
            <a:fillRect/>
          </a:stretch>
        </p:blipFill>
        <p:spPr bwMode="auto">
          <a:xfrm>
            <a:off x="1295400" y="0"/>
            <a:ext cx="6423025" cy="6858000"/>
          </a:xfrm>
          <a:noFill/>
          <a:ln>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33" descr="0314"/>
          <p:cNvPicPr>
            <a:picLocks noChangeAspect="1" noChangeArrowheads="1"/>
          </p:cNvPicPr>
          <p:nvPr/>
        </p:nvPicPr>
        <p:blipFill>
          <a:blip r:embed="rId3" cstate="print"/>
          <a:srcRect/>
          <a:stretch>
            <a:fillRect/>
          </a:stretch>
        </p:blipFill>
        <p:spPr bwMode="auto">
          <a:xfrm>
            <a:off x="55563" y="687388"/>
            <a:ext cx="9067800" cy="5332412"/>
          </a:xfrm>
          <a:prstGeom prst="rect">
            <a:avLst/>
          </a:prstGeom>
          <a:noFill/>
          <a:ln w="9525">
            <a:noFill/>
            <a:miter lim="800000"/>
            <a:headEnd/>
            <a:tailEnd/>
          </a:ln>
        </p:spPr>
      </p:pic>
      <p:sp>
        <p:nvSpPr>
          <p:cNvPr id="24579" name="Rectangle 1027" hidden="1"/>
          <p:cNvSpPr>
            <a:spLocks noGrp="1" noChangeArrowheads="1"/>
          </p:cNvSpPr>
          <p:nvPr>
            <p:ph type="title"/>
          </p:nvPr>
        </p:nvSpPr>
        <p:spPr/>
        <p:txBody>
          <a:bodyPr/>
          <a:lstStyle/>
          <a:p>
            <a:r>
              <a:rPr lang="en-US" smtClean="0"/>
              <a:t>	</a:t>
            </a:r>
          </a:p>
        </p:txBody>
      </p:sp>
      <p:sp>
        <p:nvSpPr>
          <p:cNvPr id="24580" name="Rectangle 1028"/>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3-16, </a:t>
            </a:r>
            <a:r>
              <a:rPr lang="en-US" sz="1400" dirty="0"/>
              <a:t>p. </a:t>
            </a:r>
            <a:r>
              <a:rPr lang="en-US" sz="1400" dirty="0" smtClean="0"/>
              <a:t>78</a:t>
            </a:r>
            <a:endParaRPr lang="en-US" sz="1400" dirty="0"/>
          </a:p>
        </p:txBody>
      </p:sp>
      <p:sp>
        <p:nvSpPr>
          <p:cNvPr id="24581" name="Text Box 1029"/>
          <p:cNvSpPr txBox="1">
            <a:spLocks noChangeArrowheads="1"/>
          </p:cNvSpPr>
          <p:nvPr/>
        </p:nvSpPr>
        <p:spPr bwMode="auto">
          <a:xfrm>
            <a:off x="6565900" y="304800"/>
            <a:ext cx="2425700" cy="338554"/>
          </a:xfrm>
          <a:prstGeom prst="rect">
            <a:avLst/>
          </a:prstGeom>
          <a:noFill/>
          <a:ln w="9525">
            <a:noFill/>
            <a:miter lim="800000"/>
            <a:headEnd/>
            <a:tailEnd/>
          </a:ln>
        </p:spPr>
        <p:txBody>
          <a:bodyPr>
            <a:spAutoFit/>
          </a:bodyPr>
          <a:lstStyle/>
          <a:p>
            <a:r>
              <a:rPr lang="en-US" dirty="0">
                <a:solidFill>
                  <a:srgbClr val="000000"/>
                </a:solidFill>
              </a:rPr>
              <a:t>Depth of </a:t>
            </a:r>
            <a:r>
              <a:rPr lang="en-US" dirty="0" smtClean="0">
                <a:solidFill>
                  <a:srgbClr val="000000"/>
                </a:solidFill>
              </a:rPr>
              <a:t>Earthquakes</a:t>
            </a:r>
            <a:endParaRPr lang="en-US" dirty="0">
              <a:solidFill>
                <a:srgbClr val="000000"/>
              </a:solidFill>
            </a:endParaRPr>
          </a:p>
        </p:txBody>
      </p:sp>
      <p:sp>
        <p:nvSpPr>
          <p:cNvPr id="24582" name="Text Box 1030"/>
          <p:cNvSpPr txBox="1">
            <a:spLocks noChangeArrowheads="1"/>
          </p:cNvSpPr>
          <p:nvPr/>
        </p:nvSpPr>
        <p:spPr bwMode="auto">
          <a:xfrm>
            <a:off x="7888288" y="2651125"/>
            <a:ext cx="1092200" cy="336550"/>
          </a:xfrm>
          <a:prstGeom prst="rect">
            <a:avLst/>
          </a:prstGeom>
          <a:noFill/>
          <a:ln w="9525">
            <a:noFill/>
            <a:miter lim="800000"/>
            <a:headEnd/>
            <a:tailEnd/>
          </a:ln>
        </p:spPr>
        <p:txBody>
          <a:bodyPr>
            <a:spAutoFit/>
          </a:bodyPr>
          <a:lstStyle/>
          <a:p>
            <a:r>
              <a:rPr lang="en-US">
                <a:solidFill>
                  <a:srgbClr val="000000"/>
                </a:solidFill>
              </a:rPr>
              <a:t>0–70 km</a:t>
            </a:r>
          </a:p>
        </p:txBody>
      </p:sp>
      <p:sp>
        <p:nvSpPr>
          <p:cNvPr id="24583" name="Text Box 1031"/>
          <p:cNvSpPr txBox="1">
            <a:spLocks noChangeArrowheads="1"/>
          </p:cNvSpPr>
          <p:nvPr/>
        </p:nvSpPr>
        <p:spPr bwMode="auto">
          <a:xfrm>
            <a:off x="7881938" y="2955925"/>
            <a:ext cx="1246187" cy="336550"/>
          </a:xfrm>
          <a:prstGeom prst="rect">
            <a:avLst/>
          </a:prstGeom>
          <a:noFill/>
          <a:ln w="9525">
            <a:noFill/>
            <a:miter lim="800000"/>
            <a:headEnd/>
            <a:tailEnd/>
          </a:ln>
        </p:spPr>
        <p:txBody>
          <a:bodyPr>
            <a:spAutoFit/>
          </a:bodyPr>
          <a:lstStyle/>
          <a:p>
            <a:r>
              <a:rPr lang="en-US">
                <a:solidFill>
                  <a:srgbClr val="000000"/>
                </a:solidFill>
              </a:rPr>
              <a:t>70–300 km</a:t>
            </a:r>
          </a:p>
        </p:txBody>
      </p:sp>
      <p:sp>
        <p:nvSpPr>
          <p:cNvPr id="24584" name="Text Box 1032"/>
          <p:cNvSpPr txBox="1">
            <a:spLocks noChangeArrowheads="1"/>
          </p:cNvSpPr>
          <p:nvPr/>
        </p:nvSpPr>
        <p:spPr bwMode="auto">
          <a:xfrm>
            <a:off x="7897813" y="3236913"/>
            <a:ext cx="1162050" cy="336550"/>
          </a:xfrm>
          <a:prstGeom prst="rect">
            <a:avLst/>
          </a:prstGeom>
          <a:noFill/>
          <a:ln w="9525">
            <a:noFill/>
            <a:miter lim="800000"/>
            <a:headEnd/>
            <a:tailEnd/>
          </a:ln>
        </p:spPr>
        <p:txBody>
          <a:bodyPr>
            <a:spAutoFit/>
          </a:bodyPr>
          <a:lstStyle/>
          <a:p>
            <a:r>
              <a:rPr lang="en-US">
                <a:solidFill>
                  <a:srgbClr val="000000"/>
                </a:solidFill>
              </a:rPr>
              <a:t>&gt; 300 km</a:t>
            </a:r>
          </a:p>
        </p:txBody>
      </p:sp>
      <p:sp>
        <p:nvSpPr>
          <p:cNvPr id="9" name="Rectangle 1028"/>
          <p:cNvSpPr>
            <a:spLocks noChangeArrowheads="1"/>
          </p:cNvSpPr>
          <p:nvPr/>
        </p:nvSpPr>
        <p:spPr bwMode="auto">
          <a:xfrm>
            <a:off x="7772400" y="63246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3-14, </a:t>
            </a:r>
            <a:r>
              <a:rPr lang="en-US" sz="1400" dirty="0">
                <a:solidFill>
                  <a:schemeClr val="tx1"/>
                </a:solidFill>
              </a:rPr>
              <a:t>p. </a:t>
            </a:r>
            <a:r>
              <a:rPr lang="en-US" sz="1400" dirty="0" smtClean="0">
                <a:solidFill>
                  <a:schemeClr val="tx1"/>
                </a:solidFill>
              </a:rPr>
              <a:t>84</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9600" y="254000"/>
            <a:ext cx="7924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p:cNvSpPr txBox="1">
            <a:spLocks noChangeArrowheads="1"/>
          </p:cNvSpPr>
          <p:nvPr/>
        </p:nvSpPr>
        <p:spPr bwMode="auto">
          <a:xfrm>
            <a:off x="7735888" y="6604000"/>
            <a:ext cx="1408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200" b="1">
                <a:latin typeface="Arial" pitchFamily="34" charset="0"/>
              </a:rPr>
              <a:t>Figure 3-12b p82</a:t>
            </a:r>
          </a:p>
        </p:txBody>
      </p:sp>
    </p:spTree>
    <p:extLst>
      <p:ext uri="{BB962C8B-B14F-4D97-AF65-F5344CB8AC3E}">
        <p14:creationId xmlns:p14="http://schemas.microsoft.com/office/powerpoint/2010/main" val="1877642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ice age movi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08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33" descr="0314"/>
          <p:cNvPicPr>
            <a:picLocks noChangeAspect="1" noChangeArrowheads="1"/>
          </p:cNvPicPr>
          <p:nvPr/>
        </p:nvPicPr>
        <p:blipFill>
          <a:blip r:embed="rId3" cstate="print"/>
          <a:srcRect/>
          <a:stretch>
            <a:fillRect/>
          </a:stretch>
        </p:blipFill>
        <p:spPr bwMode="auto">
          <a:xfrm>
            <a:off x="55563" y="687388"/>
            <a:ext cx="9067800" cy="5332412"/>
          </a:xfrm>
          <a:prstGeom prst="rect">
            <a:avLst/>
          </a:prstGeom>
          <a:noFill/>
          <a:ln w="9525">
            <a:noFill/>
            <a:miter lim="800000"/>
            <a:headEnd/>
            <a:tailEnd/>
          </a:ln>
        </p:spPr>
      </p:pic>
      <p:sp>
        <p:nvSpPr>
          <p:cNvPr id="24579" name="Rectangle 1027" hidden="1"/>
          <p:cNvSpPr>
            <a:spLocks noGrp="1" noChangeArrowheads="1"/>
          </p:cNvSpPr>
          <p:nvPr>
            <p:ph type="title"/>
          </p:nvPr>
        </p:nvSpPr>
        <p:spPr/>
        <p:txBody>
          <a:bodyPr/>
          <a:lstStyle/>
          <a:p>
            <a:r>
              <a:rPr lang="en-US" smtClean="0"/>
              <a:t>	</a:t>
            </a:r>
          </a:p>
        </p:txBody>
      </p:sp>
      <p:sp>
        <p:nvSpPr>
          <p:cNvPr id="24580" name="Rectangle 1028"/>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3-16, </a:t>
            </a:r>
            <a:r>
              <a:rPr lang="en-US" sz="1400" dirty="0"/>
              <a:t>p. </a:t>
            </a:r>
            <a:r>
              <a:rPr lang="en-US" sz="1400" dirty="0" smtClean="0"/>
              <a:t>78</a:t>
            </a:r>
            <a:endParaRPr lang="en-US" sz="1400" dirty="0"/>
          </a:p>
        </p:txBody>
      </p:sp>
      <p:sp>
        <p:nvSpPr>
          <p:cNvPr id="24581" name="Text Box 1029"/>
          <p:cNvSpPr txBox="1">
            <a:spLocks noChangeArrowheads="1"/>
          </p:cNvSpPr>
          <p:nvPr/>
        </p:nvSpPr>
        <p:spPr bwMode="auto">
          <a:xfrm>
            <a:off x="2036763" y="228600"/>
            <a:ext cx="5105400" cy="338554"/>
          </a:xfrm>
          <a:prstGeom prst="rect">
            <a:avLst/>
          </a:prstGeom>
          <a:noFill/>
          <a:ln w="9525">
            <a:noFill/>
            <a:miter lim="800000"/>
            <a:headEnd/>
            <a:tailEnd/>
          </a:ln>
        </p:spPr>
        <p:txBody>
          <a:bodyPr wrap="square">
            <a:spAutoFit/>
          </a:bodyPr>
          <a:lstStyle/>
          <a:p>
            <a:r>
              <a:rPr lang="en-US" dirty="0" smtClean="0">
                <a:solidFill>
                  <a:srgbClr val="000000"/>
                </a:solidFill>
              </a:rPr>
              <a:t>Geographic Distribution </a:t>
            </a:r>
            <a:r>
              <a:rPr lang="en-US" dirty="0">
                <a:solidFill>
                  <a:srgbClr val="000000"/>
                </a:solidFill>
              </a:rPr>
              <a:t>of </a:t>
            </a:r>
            <a:r>
              <a:rPr lang="en-US" dirty="0" smtClean="0">
                <a:solidFill>
                  <a:srgbClr val="000000"/>
                </a:solidFill>
              </a:rPr>
              <a:t>Earthquakes</a:t>
            </a:r>
            <a:endParaRPr lang="en-US" dirty="0">
              <a:solidFill>
                <a:srgbClr val="000000"/>
              </a:solidFill>
            </a:endParaRPr>
          </a:p>
        </p:txBody>
      </p:sp>
      <p:sp>
        <p:nvSpPr>
          <p:cNvPr id="24582" name="Text Box 1030"/>
          <p:cNvSpPr txBox="1">
            <a:spLocks noChangeArrowheads="1"/>
          </p:cNvSpPr>
          <p:nvPr/>
        </p:nvSpPr>
        <p:spPr bwMode="auto">
          <a:xfrm>
            <a:off x="7888288" y="2651125"/>
            <a:ext cx="1092200" cy="336550"/>
          </a:xfrm>
          <a:prstGeom prst="rect">
            <a:avLst/>
          </a:prstGeom>
          <a:noFill/>
          <a:ln w="9525">
            <a:noFill/>
            <a:miter lim="800000"/>
            <a:headEnd/>
            <a:tailEnd/>
          </a:ln>
        </p:spPr>
        <p:txBody>
          <a:bodyPr>
            <a:spAutoFit/>
          </a:bodyPr>
          <a:lstStyle/>
          <a:p>
            <a:r>
              <a:rPr lang="en-US">
                <a:solidFill>
                  <a:srgbClr val="000000"/>
                </a:solidFill>
              </a:rPr>
              <a:t>0–70 km</a:t>
            </a:r>
          </a:p>
        </p:txBody>
      </p:sp>
      <p:sp>
        <p:nvSpPr>
          <p:cNvPr id="24583" name="Text Box 1031"/>
          <p:cNvSpPr txBox="1">
            <a:spLocks noChangeArrowheads="1"/>
          </p:cNvSpPr>
          <p:nvPr/>
        </p:nvSpPr>
        <p:spPr bwMode="auto">
          <a:xfrm>
            <a:off x="7881938" y="2955925"/>
            <a:ext cx="1246187" cy="336550"/>
          </a:xfrm>
          <a:prstGeom prst="rect">
            <a:avLst/>
          </a:prstGeom>
          <a:noFill/>
          <a:ln w="9525">
            <a:noFill/>
            <a:miter lim="800000"/>
            <a:headEnd/>
            <a:tailEnd/>
          </a:ln>
        </p:spPr>
        <p:txBody>
          <a:bodyPr>
            <a:spAutoFit/>
          </a:bodyPr>
          <a:lstStyle/>
          <a:p>
            <a:r>
              <a:rPr lang="en-US">
                <a:solidFill>
                  <a:srgbClr val="000000"/>
                </a:solidFill>
              </a:rPr>
              <a:t>70–300 km</a:t>
            </a:r>
          </a:p>
        </p:txBody>
      </p:sp>
      <p:sp>
        <p:nvSpPr>
          <p:cNvPr id="24584" name="Text Box 1032"/>
          <p:cNvSpPr txBox="1">
            <a:spLocks noChangeArrowheads="1"/>
          </p:cNvSpPr>
          <p:nvPr/>
        </p:nvSpPr>
        <p:spPr bwMode="auto">
          <a:xfrm>
            <a:off x="7897813" y="3236913"/>
            <a:ext cx="1162050" cy="336550"/>
          </a:xfrm>
          <a:prstGeom prst="rect">
            <a:avLst/>
          </a:prstGeom>
          <a:noFill/>
          <a:ln w="9525">
            <a:noFill/>
            <a:miter lim="800000"/>
            <a:headEnd/>
            <a:tailEnd/>
          </a:ln>
        </p:spPr>
        <p:txBody>
          <a:bodyPr>
            <a:spAutoFit/>
          </a:bodyPr>
          <a:lstStyle/>
          <a:p>
            <a:r>
              <a:rPr lang="en-US">
                <a:solidFill>
                  <a:srgbClr val="000000"/>
                </a:solidFill>
              </a:rPr>
              <a:t>&gt; 300 km</a:t>
            </a:r>
          </a:p>
        </p:txBody>
      </p:sp>
      <p:sp>
        <p:nvSpPr>
          <p:cNvPr id="9" name="Rectangle 1028"/>
          <p:cNvSpPr>
            <a:spLocks noChangeArrowheads="1"/>
          </p:cNvSpPr>
          <p:nvPr/>
        </p:nvSpPr>
        <p:spPr bwMode="auto">
          <a:xfrm>
            <a:off x="7772400" y="63246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3-14, </a:t>
            </a:r>
            <a:r>
              <a:rPr lang="en-US" sz="1400" dirty="0">
                <a:solidFill>
                  <a:schemeClr val="tx1"/>
                </a:solidFill>
              </a:rPr>
              <a:t>p. </a:t>
            </a:r>
            <a:r>
              <a:rPr lang="en-US" sz="1400" dirty="0" smtClean="0">
                <a:solidFill>
                  <a:schemeClr val="tx1"/>
                </a:solidFill>
              </a:rPr>
              <a:t>84</a:t>
            </a:r>
            <a:endParaRPr lang="en-US" sz="1400" dirty="0">
              <a:solidFill>
                <a:schemeClr val="tx1"/>
              </a:solidFill>
            </a:endParaRPr>
          </a:p>
        </p:txBody>
      </p:sp>
    </p:spTree>
    <p:extLst>
      <p:ext uri="{BB962C8B-B14F-4D97-AF65-F5344CB8AC3E}">
        <p14:creationId xmlns:p14="http://schemas.microsoft.com/office/powerpoint/2010/main" val="610817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990600"/>
            <a:ext cx="8636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p:cNvSpPr txBox="1">
            <a:spLocks noChangeArrowheads="1"/>
          </p:cNvSpPr>
          <p:nvPr/>
        </p:nvSpPr>
        <p:spPr bwMode="auto">
          <a:xfrm>
            <a:off x="7831138" y="6604000"/>
            <a:ext cx="1312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sz="1200" b="1">
                <a:latin typeface="Arial" pitchFamily="34" charset="0"/>
              </a:rPr>
              <a:t>Figure 3-15 p85</a:t>
            </a:r>
          </a:p>
        </p:txBody>
      </p:sp>
      <p:sp>
        <p:nvSpPr>
          <p:cNvPr id="4" name="Rectangle 3"/>
          <p:cNvSpPr>
            <a:spLocks noChangeArrowheads="1"/>
          </p:cNvSpPr>
          <p:nvPr/>
        </p:nvSpPr>
        <p:spPr bwMode="auto">
          <a:xfrm>
            <a:off x="7761288" y="6321794"/>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a:t>
            </a:r>
            <a:r>
              <a:rPr lang="en-US" sz="1400" dirty="0" smtClean="0"/>
              <a:t>3-17, </a:t>
            </a:r>
            <a:r>
              <a:rPr lang="en-US" sz="1400" dirty="0"/>
              <a:t>p. </a:t>
            </a:r>
            <a:r>
              <a:rPr lang="en-US" sz="1400" dirty="0" smtClean="0"/>
              <a:t>79</a:t>
            </a:r>
            <a:endParaRPr lang="en-US" sz="1400" dirty="0"/>
          </a:p>
        </p:txBody>
      </p:sp>
      <p:sp>
        <p:nvSpPr>
          <p:cNvPr id="5" name="Text Box 1029"/>
          <p:cNvSpPr txBox="1">
            <a:spLocks noChangeArrowheads="1"/>
          </p:cNvSpPr>
          <p:nvPr/>
        </p:nvSpPr>
        <p:spPr bwMode="auto">
          <a:xfrm>
            <a:off x="2036763" y="397877"/>
            <a:ext cx="5105400" cy="338554"/>
          </a:xfrm>
          <a:prstGeom prst="rect">
            <a:avLst/>
          </a:prstGeom>
          <a:noFill/>
          <a:ln w="9525">
            <a:noFill/>
            <a:miter lim="800000"/>
            <a:headEnd/>
            <a:tailEnd/>
          </a:ln>
        </p:spPr>
        <p:txBody>
          <a:bodyPr wrap="square">
            <a:spAutoFit/>
          </a:bodyPr>
          <a:lstStyle/>
          <a:p>
            <a:r>
              <a:rPr lang="en-US" dirty="0" smtClean="0">
                <a:solidFill>
                  <a:srgbClr val="000000"/>
                </a:solidFill>
              </a:rPr>
              <a:t>Earthquake Belts = Plate Boundaries</a:t>
            </a:r>
            <a:endParaRPr lang="en-US" dirty="0">
              <a:solidFill>
                <a:srgbClr val="000000"/>
              </a:solidFill>
            </a:endParaRPr>
          </a:p>
        </p:txBody>
      </p:sp>
    </p:spTree>
    <p:extLst>
      <p:ext uri="{BB962C8B-B14F-4D97-AF65-F5344CB8AC3E}">
        <p14:creationId xmlns:p14="http://schemas.microsoft.com/office/powerpoint/2010/main" val="668145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1" descr="W3994-unf03-01"/>
          <p:cNvPicPr>
            <a:picLocks noChangeAspect="1" noChangeArrowheads="1"/>
          </p:cNvPicPr>
          <p:nvPr/>
        </p:nvPicPr>
        <p:blipFill>
          <a:blip r:embed="rId3" cstate="print"/>
          <a:srcRect/>
          <a:stretch>
            <a:fillRect/>
          </a:stretch>
        </p:blipFill>
        <p:spPr bwMode="auto">
          <a:xfrm>
            <a:off x="88900" y="147638"/>
            <a:ext cx="8966200" cy="6562725"/>
          </a:xfrm>
          <a:prstGeom prst="rect">
            <a:avLst/>
          </a:prstGeom>
          <a:noFill/>
          <a:ln w="9525">
            <a:noFill/>
            <a:miter lim="800000"/>
            <a:headEnd/>
            <a:tailEnd/>
          </a:ln>
        </p:spPr>
      </p:pic>
      <p:sp>
        <p:nvSpPr>
          <p:cNvPr id="26627" name="Rectangle 3" hidden="1"/>
          <p:cNvSpPr>
            <a:spLocks noGrp="1" noChangeArrowheads="1"/>
          </p:cNvSpPr>
          <p:nvPr>
            <p:ph type="title"/>
          </p:nvPr>
        </p:nvSpPr>
        <p:spPr/>
        <p:txBody>
          <a:bodyPr/>
          <a:lstStyle/>
          <a:p>
            <a:r>
              <a:rPr lang="en-US" smtClean="0"/>
              <a:t>	</a:t>
            </a:r>
          </a:p>
        </p:txBody>
      </p:sp>
      <p:sp>
        <p:nvSpPr>
          <p:cNvPr id="26628" name="Rectangle 4"/>
          <p:cNvSpPr>
            <a:spLocks noChangeArrowheads="1"/>
          </p:cNvSpPr>
          <p:nvPr/>
        </p:nvSpPr>
        <p:spPr bwMode="auto">
          <a:xfrm>
            <a:off x="8577263" y="6562725"/>
            <a:ext cx="5667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accent1"/>
                </a:solidFill>
              </a:rPr>
              <a:t>Box 3-1, p. </a:t>
            </a:r>
            <a:r>
              <a:rPr lang="en-US" sz="1400" dirty="0" smtClean="0">
                <a:solidFill>
                  <a:schemeClr val="tx1"/>
                </a:solidFill>
              </a:rPr>
              <a:t>77</a:t>
            </a:r>
            <a:r>
              <a:rPr lang="en-US" sz="1400" dirty="0" smtClean="0">
                <a:solidFill>
                  <a:schemeClr val="accent1"/>
                </a:solidFill>
              </a:rPr>
              <a:t>, 71</a:t>
            </a:r>
            <a:endParaRPr lang="en-US" sz="1400" dirty="0">
              <a:solidFill>
                <a:schemeClr val="accent1"/>
              </a:solidFill>
            </a:endParaRPr>
          </a:p>
        </p:txBody>
      </p:sp>
      <p:sp>
        <p:nvSpPr>
          <p:cNvPr id="26629" name="Text Box 5"/>
          <p:cNvSpPr txBox="1">
            <a:spLocks noChangeArrowheads="1"/>
          </p:cNvSpPr>
          <p:nvPr/>
        </p:nvSpPr>
        <p:spPr bwMode="auto">
          <a:xfrm>
            <a:off x="5588001" y="654050"/>
            <a:ext cx="2717800" cy="581025"/>
          </a:xfrm>
          <a:prstGeom prst="rect">
            <a:avLst/>
          </a:prstGeom>
          <a:noFill/>
          <a:ln w="9525">
            <a:noFill/>
            <a:miter lim="800000"/>
            <a:headEnd/>
            <a:tailEnd/>
          </a:ln>
        </p:spPr>
        <p:txBody>
          <a:bodyPr wrap="square">
            <a:spAutoFit/>
          </a:bodyPr>
          <a:lstStyle/>
          <a:p>
            <a:pPr algn="l"/>
            <a:r>
              <a:rPr lang="en-US" dirty="0">
                <a:solidFill>
                  <a:srgbClr val="000000"/>
                </a:solidFill>
              </a:rPr>
              <a:t>Uranium 238 </a:t>
            </a:r>
            <a:r>
              <a:rPr lang="en-US" dirty="0" smtClean="0">
                <a:solidFill>
                  <a:srgbClr val="000000"/>
                </a:solidFill>
              </a:rPr>
              <a:t>(radioactive) </a:t>
            </a:r>
            <a:r>
              <a:rPr lang="en-US" dirty="0">
                <a:solidFill>
                  <a:srgbClr val="000000"/>
                </a:solidFill>
              </a:rPr>
              <a:t/>
            </a:r>
            <a:br>
              <a:rPr lang="en-US" dirty="0">
                <a:solidFill>
                  <a:srgbClr val="000000"/>
                </a:solidFill>
              </a:rPr>
            </a:br>
            <a:r>
              <a:rPr lang="en-US" dirty="0">
                <a:solidFill>
                  <a:srgbClr val="000000"/>
                </a:solidFill>
              </a:rPr>
              <a:t>Lead 206 (decay product)</a:t>
            </a:r>
          </a:p>
        </p:txBody>
      </p:sp>
      <p:sp>
        <p:nvSpPr>
          <p:cNvPr id="26630" name="Text Box 6"/>
          <p:cNvSpPr txBox="1">
            <a:spLocks noChangeArrowheads="1"/>
          </p:cNvSpPr>
          <p:nvPr/>
        </p:nvSpPr>
        <p:spPr bwMode="auto">
          <a:xfrm>
            <a:off x="493713" y="1230313"/>
            <a:ext cx="762000" cy="366712"/>
          </a:xfrm>
          <a:prstGeom prst="rect">
            <a:avLst/>
          </a:prstGeom>
          <a:noFill/>
          <a:ln w="9525">
            <a:noFill/>
            <a:miter lim="800000"/>
            <a:headEnd/>
            <a:tailEnd/>
          </a:ln>
        </p:spPr>
        <p:txBody>
          <a:bodyPr>
            <a:spAutoFit/>
          </a:bodyPr>
          <a:lstStyle/>
          <a:p>
            <a:r>
              <a:rPr lang="en-US">
                <a:solidFill>
                  <a:srgbClr val="000000"/>
                </a:solidFill>
              </a:rPr>
              <a:t>100.0</a:t>
            </a:r>
          </a:p>
        </p:txBody>
      </p:sp>
      <p:sp>
        <p:nvSpPr>
          <p:cNvPr id="26631" name="Text Box 7"/>
          <p:cNvSpPr txBox="1">
            <a:spLocks noChangeArrowheads="1"/>
          </p:cNvSpPr>
          <p:nvPr/>
        </p:nvSpPr>
        <p:spPr bwMode="auto">
          <a:xfrm>
            <a:off x="2209800" y="1157288"/>
            <a:ext cx="2901950" cy="366712"/>
          </a:xfrm>
          <a:prstGeom prst="rect">
            <a:avLst/>
          </a:prstGeom>
          <a:noFill/>
          <a:ln w="9525">
            <a:noFill/>
            <a:miter lim="800000"/>
            <a:headEnd/>
            <a:tailEnd/>
          </a:ln>
        </p:spPr>
        <p:txBody>
          <a:bodyPr>
            <a:spAutoFit/>
          </a:bodyPr>
          <a:lstStyle/>
          <a:p>
            <a:r>
              <a:rPr lang="en-US">
                <a:solidFill>
                  <a:srgbClr val="000000"/>
                </a:solidFill>
              </a:rPr>
              <a:t>Newly formed mineral</a:t>
            </a:r>
          </a:p>
        </p:txBody>
      </p:sp>
      <p:sp>
        <p:nvSpPr>
          <p:cNvPr id="26632" name="Text Box 8"/>
          <p:cNvSpPr txBox="1">
            <a:spLocks noChangeArrowheads="1"/>
          </p:cNvSpPr>
          <p:nvPr/>
        </p:nvSpPr>
        <p:spPr bwMode="auto">
          <a:xfrm>
            <a:off x="652463" y="2197100"/>
            <a:ext cx="635000" cy="366713"/>
          </a:xfrm>
          <a:prstGeom prst="rect">
            <a:avLst/>
          </a:prstGeom>
          <a:noFill/>
          <a:ln w="9525">
            <a:noFill/>
            <a:miter lim="800000"/>
            <a:headEnd/>
            <a:tailEnd/>
          </a:ln>
        </p:spPr>
        <p:txBody>
          <a:bodyPr>
            <a:spAutoFit/>
          </a:bodyPr>
          <a:lstStyle/>
          <a:p>
            <a:r>
              <a:rPr lang="en-US">
                <a:solidFill>
                  <a:srgbClr val="000000"/>
                </a:solidFill>
              </a:rPr>
              <a:t>75.0</a:t>
            </a:r>
          </a:p>
        </p:txBody>
      </p:sp>
      <p:sp>
        <p:nvSpPr>
          <p:cNvPr id="26633" name="Text Box 9"/>
          <p:cNvSpPr txBox="1">
            <a:spLocks noChangeArrowheads="1"/>
          </p:cNvSpPr>
          <p:nvPr/>
        </p:nvSpPr>
        <p:spPr bwMode="auto">
          <a:xfrm>
            <a:off x="652463" y="3186113"/>
            <a:ext cx="635000" cy="366712"/>
          </a:xfrm>
          <a:prstGeom prst="rect">
            <a:avLst/>
          </a:prstGeom>
          <a:noFill/>
          <a:ln w="9525">
            <a:noFill/>
            <a:miter lim="800000"/>
            <a:headEnd/>
            <a:tailEnd/>
          </a:ln>
        </p:spPr>
        <p:txBody>
          <a:bodyPr>
            <a:spAutoFit/>
          </a:bodyPr>
          <a:lstStyle/>
          <a:p>
            <a:r>
              <a:rPr lang="en-US">
                <a:solidFill>
                  <a:srgbClr val="000000"/>
                </a:solidFill>
              </a:rPr>
              <a:t>50.0</a:t>
            </a:r>
          </a:p>
        </p:txBody>
      </p:sp>
      <p:sp>
        <p:nvSpPr>
          <p:cNvPr id="26634" name="Text Box 10"/>
          <p:cNvSpPr txBox="1">
            <a:spLocks noChangeArrowheads="1"/>
          </p:cNvSpPr>
          <p:nvPr/>
        </p:nvSpPr>
        <p:spPr bwMode="auto">
          <a:xfrm>
            <a:off x="652463" y="4129088"/>
            <a:ext cx="635000" cy="366712"/>
          </a:xfrm>
          <a:prstGeom prst="rect">
            <a:avLst/>
          </a:prstGeom>
          <a:noFill/>
          <a:ln w="9525">
            <a:noFill/>
            <a:miter lim="800000"/>
            <a:headEnd/>
            <a:tailEnd/>
          </a:ln>
        </p:spPr>
        <p:txBody>
          <a:bodyPr>
            <a:spAutoFit/>
          </a:bodyPr>
          <a:lstStyle/>
          <a:p>
            <a:r>
              <a:rPr lang="en-US">
                <a:solidFill>
                  <a:srgbClr val="000000"/>
                </a:solidFill>
              </a:rPr>
              <a:t>25.0</a:t>
            </a:r>
          </a:p>
        </p:txBody>
      </p:sp>
      <p:sp>
        <p:nvSpPr>
          <p:cNvPr id="26635" name="Text Box 11"/>
          <p:cNvSpPr txBox="1">
            <a:spLocks noChangeArrowheads="1"/>
          </p:cNvSpPr>
          <p:nvPr/>
        </p:nvSpPr>
        <p:spPr bwMode="auto">
          <a:xfrm>
            <a:off x="652463" y="4657725"/>
            <a:ext cx="635000" cy="366713"/>
          </a:xfrm>
          <a:prstGeom prst="rect">
            <a:avLst/>
          </a:prstGeom>
          <a:noFill/>
          <a:ln w="9525">
            <a:noFill/>
            <a:miter lim="800000"/>
            <a:headEnd/>
            <a:tailEnd/>
          </a:ln>
        </p:spPr>
        <p:txBody>
          <a:bodyPr>
            <a:spAutoFit/>
          </a:bodyPr>
          <a:lstStyle/>
          <a:p>
            <a:r>
              <a:rPr lang="en-US">
                <a:solidFill>
                  <a:srgbClr val="000000"/>
                </a:solidFill>
              </a:rPr>
              <a:t>12.5</a:t>
            </a:r>
          </a:p>
        </p:txBody>
      </p:sp>
      <p:sp>
        <p:nvSpPr>
          <p:cNvPr id="26636" name="Text Box 12"/>
          <p:cNvSpPr txBox="1">
            <a:spLocks noChangeArrowheads="1"/>
          </p:cNvSpPr>
          <p:nvPr/>
        </p:nvSpPr>
        <p:spPr bwMode="auto">
          <a:xfrm rot="-5400000">
            <a:off x="-2082006" y="2844007"/>
            <a:ext cx="5003800" cy="366712"/>
          </a:xfrm>
          <a:prstGeom prst="rect">
            <a:avLst/>
          </a:prstGeom>
          <a:noFill/>
          <a:ln w="9525">
            <a:noFill/>
            <a:miter lim="800000"/>
            <a:headEnd/>
            <a:tailEnd/>
          </a:ln>
        </p:spPr>
        <p:txBody>
          <a:bodyPr>
            <a:spAutoFit/>
          </a:bodyPr>
          <a:lstStyle/>
          <a:p>
            <a:r>
              <a:rPr lang="en-US">
                <a:solidFill>
                  <a:srgbClr val="000000"/>
                </a:solidFill>
              </a:rPr>
              <a:t>Percentage of remaining uranium 238 atoms</a:t>
            </a:r>
          </a:p>
        </p:txBody>
      </p:sp>
      <p:sp>
        <p:nvSpPr>
          <p:cNvPr id="26637" name="Text Box 13"/>
          <p:cNvSpPr txBox="1">
            <a:spLocks noChangeArrowheads="1"/>
          </p:cNvSpPr>
          <p:nvPr/>
        </p:nvSpPr>
        <p:spPr bwMode="auto">
          <a:xfrm>
            <a:off x="1524000" y="5370513"/>
            <a:ext cx="1346200" cy="641350"/>
          </a:xfrm>
          <a:prstGeom prst="rect">
            <a:avLst/>
          </a:prstGeom>
          <a:noFill/>
          <a:ln w="9525">
            <a:noFill/>
            <a:miter lim="800000"/>
            <a:headEnd/>
            <a:tailEnd/>
          </a:ln>
        </p:spPr>
        <p:txBody>
          <a:bodyPr>
            <a:spAutoFit/>
          </a:bodyPr>
          <a:lstStyle/>
          <a:p>
            <a:r>
              <a:rPr lang="en-US">
                <a:solidFill>
                  <a:srgbClr val="000000"/>
                </a:solidFill>
              </a:rPr>
              <a:t>1 half-life 4.5</a:t>
            </a:r>
          </a:p>
        </p:txBody>
      </p:sp>
      <p:sp>
        <p:nvSpPr>
          <p:cNvPr id="26638" name="Text Box 14"/>
          <p:cNvSpPr txBox="1">
            <a:spLocks noChangeArrowheads="1"/>
          </p:cNvSpPr>
          <p:nvPr/>
        </p:nvSpPr>
        <p:spPr bwMode="auto">
          <a:xfrm>
            <a:off x="2590800" y="5370513"/>
            <a:ext cx="1468438" cy="641350"/>
          </a:xfrm>
          <a:prstGeom prst="rect">
            <a:avLst/>
          </a:prstGeom>
          <a:noFill/>
          <a:ln w="9525">
            <a:noFill/>
            <a:miter lim="800000"/>
            <a:headEnd/>
            <a:tailEnd/>
          </a:ln>
        </p:spPr>
        <p:txBody>
          <a:bodyPr>
            <a:spAutoFit/>
          </a:bodyPr>
          <a:lstStyle/>
          <a:p>
            <a:r>
              <a:rPr lang="en-US">
                <a:solidFill>
                  <a:srgbClr val="000000"/>
                </a:solidFill>
              </a:rPr>
              <a:t>2 half-lives 9.0</a:t>
            </a:r>
          </a:p>
        </p:txBody>
      </p:sp>
      <p:sp>
        <p:nvSpPr>
          <p:cNvPr id="26639" name="Text Box 15"/>
          <p:cNvSpPr txBox="1">
            <a:spLocks noChangeArrowheads="1"/>
          </p:cNvSpPr>
          <p:nvPr/>
        </p:nvSpPr>
        <p:spPr bwMode="auto">
          <a:xfrm>
            <a:off x="3781425" y="5370513"/>
            <a:ext cx="1574800" cy="641350"/>
          </a:xfrm>
          <a:prstGeom prst="rect">
            <a:avLst/>
          </a:prstGeom>
          <a:noFill/>
          <a:ln w="9525">
            <a:noFill/>
            <a:miter lim="800000"/>
            <a:headEnd/>
            <a:tailEnd/>
          </a:ln>
        </p:spPr>
        <p:txBody>
          <a:bodyPr>
            <a:spAutoFit/>
          </a:bodyPr>
          <a:lstStyle/>
          <a:p>
            <a:r>
              <a:rPr lang="en-US">
                <a:solidFill>
                  <a:srgbClr val="000000"/>
                </a:solidFill>
              </a:rPr>
              <a:t>3 half-lives 13.5</a:t>
            </a:r>
          </a:p>
        </p:txBody>
      </p:sp>
      <p:sp>
        <p:nvSpPr>
          <p:cNvPr id="26640" name="Text Box 16"/>
          <p:cNvSpPr txBox="1">
            <a:spLocks noChangeArrowheads="1"/>
          </p:cNvSpPr>
          <p:nvPr/>
        </p:nvSpPr>
        <p:spPr bwMode="auto">
          <a:xfrm>
            <a:off x="5021263" y="5348288"/>
            <a:ext cx="1574800" cy="641350"/>
          </a:xfrm>
          <a:prstGeom prst="rect">
            <a:avLst/>
          </a:prstGeom>
          <a:noFill/>
          <a:ln w="9525">
            <a:noFill/>
            <a:miter lim="800000"/>
            <a:headEnd/>
            <a:tailEnd/>
          </a:ln>
        </p:spPr>
        <p:txBody>
          <a:bodyPr>
            <a:spAutoFit/>
          </a:bodyPr>
          <a:lstStyle/>
          <a:p>
            <a:r>
              <a:rPr lang="en-US">
                <a:solidFill>
                  <a:srgbClr val="000000"/>
                </a:solidFill>
              </a:rPr>
              <a:t>4 half-lives 18.0</a:t>
            </a:r>
          </a:p>
        </p:txBody>
      </p:sp>
      <p:sp>
        <p:nvSpPr>
          <p:cNvPr id="26641" name="Text Box 17"/>
          <p:cNvSpPr txBox="1">
            <a:spLocks noChangeArrowheads="1"/>
          </p:cNvSpPr>
          <p:nvPr/>
        </p:nvSpPr>
        <p:spPr bwMode="auto">
          <a:xfrm>
            <a:off x="6096000" y="5562600"/>
            <a:ext cx="1524000" cy="366713"/>
          </a:xfrm>
          <a:prstGeom prst="rect">
            <a:avLst/>
          </a:prstGeom>
          <a:noFill/>
          <a:ln w="9525">
            <a:noFill/>
            <a:miter lim="800000"/>
            <a:headEnd/>
            <a:tailEnd/>
          </a:ln>
        </p:spPr>
        <p:txBody>
          <a:bodyPr>
            <a:spAutoFit/>
          </a:bodyPr>
          <a:lstStyle/>
          <a:p>
            <a:r>
              <a:rPr lang="en-US">
                <a:solidFill>
                  <a:srgbClr val="000000"/>
                </a:solidFill>
              </a:rPr>
              <a:t>billion years</a:t>
            </a:r>
          </a:p>
        </p:txBody>
      </p:sp>
      <p:sp>
        <p:nvSpPr>
          <p:cNvPr id="26642" name="Text Box 18"/>
          <p:cNvSpPr txBox="1">
            <a:spLocks noChangeArrowheads="1"/>
          </p:cNvSpPr>
          <p:nvPr/>
        </p:nvSpPr>
        <p:spPr bwMode="auto">
          <a:xfrm>
            <a:off x="3886200" y="6019800"/>
            <a:ext cx="1866900" cy="366713"/>
          </a:xfrm>
          <a:prstGeom prst="rect">
            <a:avLst/>
          </a:prstGeom>
          <a:noFill/>
          <a:ln w="9525">
            <a:noFill/>
            <a:miter lim="800000"/>
            <a:headEnd/>
            <a:tailEnd/>
          </a:ln>
        </p:spPr>
        <p:txBody>
          <a:bodyPr>
            <a:spAutoFit/>
          </a:bodyPr>
          <a:lstStyle/>
          <a:p>
            <a:r>
              <a:rPr lang="en-US">
                <a:solidFill>
                  <a:srgbClr val="000000"/>
                </a:solidFill>
              </a:rPr>
              <a:t>Increasing time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3/3c/Sediment_echo-sounder_h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
            <a:ext cx="47899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149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2000" smtClean="0"/>
              <a:t>Atlantic cross section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1068" descr="0313"/>
          <p:cNvPicPr>
            <a:picLocks noChangeAspect="1" noChangeArrowheads="1"/>
          </p:cNvPicPr>
          <p:nvPr/>
        </p:nvPicPr>
        <p:blipFill>
          <a:blip r:embed="rId3" cstate="print"/>
          <a:srcRect/>
          <a:stretch>
            <a:fillRect/>
          </a:stretch>
        </p:blipFill>
        <p:spPr bwMode="auto">
          <a:xfrm>
            <a:off x="1752600" y="990600"/>
            <a:ext cx="5484813" cy="5562600"/>
          </a:xfrm>
          <a:prstGeom prst="rect">
            <a:avLst/>
          </a:prstGeom>
          <a:noFill/>
          <a:ln w="9525">
            <a:noFill/>
            <a:miter lim="800000"/>
            <a:headEnd/>
            <a:tailEnd/>
          </a:ln>
        </p:spPr>
      </p:pic>
      <p:sp>
        <p:nvSpPr>
          <p:cNvPr id="28675" name="Line 1074"/>
          <p:cNvSpPr>
            <a:spLocks noChangeShapeType="1"/>
          </p:cNvSpPr>
          <p:nvPr/>
        </p:nvSpPr>
        <p:spPr bwMode="auto">
          <a:xfrm flipV="1">
            <a:off x="3352800" y="4473575"/>
            <a:ext cx="241300" cy="174625"/>
          </a:xfrm>
          <a:prstGeom prst="line">
            <a:avLst/>
          </a:prstGeom>
          <a:noFill/>
          <a:ln w="19050">
            <a:solidFill>
              <a:schemeClr val="tx1"/>
            </a:solidFill>
            <a:round/>
            <a:headEnd/>
            <a:tailEnd/>
          </a:ln>
        </p:spPr>
        <p:txBody>
          <a:bodyPr wrap="none" anchor="ctr"/>
          <a:lstStyle/>
          <a:p>
            <a:endParaRPr lang="en-US"/>
          </a:p>
        </p:txBody>
      </p:sp>
      <p:sp>
        <p:nvSpPr>
          <p:cNvPr id="28676" name="Rectangle 1027" hidden="1"/>
          <p:cNvSpPr>
            <a:spLocks noGrp="1" noChangeArrowheads="1"/>
          </p:cNvSpPr>
          <p:nvPr>
            <p:ph type="title"/>
          </p:nvPr>
        </p:nvSpPr>
        <p:spPr/>
        <p:txBody>
          <a:bodyPr/>
          <a:lstStyle/>
          <a:p>
            <a:r>
              <a:rPr lang="en-US" sz="1600" smtClean="0"/>
              <a:t>	</a:t>
            </a:r>
          </a:p>
        </p:txBody>
      </p:sp>
      <p:sp>
        <p:nvSpPr>
          <p:cNvPr id="28677" name="Rectangle 1028"/>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a:t>Fig. 3-13, p. 73</a:t>
            </a:r>
          </a:p>
        </p:txBody>
      </p:sp>
      <p:sp>
        <p:nvSpPr>
          <p:cNvPr id="28678" name="Text Box 1029"/>
          <p:cNvSpPr txBox="1">
            <a:spLocks noChangeArrowheads="1"/>
          </p:cNvSpPr>
          <p:nvPr/>
        </p:nvSpPr>
        <p:spPr bwMode="auto">
          <a:xfrm>
            <a:off x="2971800" y="0"/>
            <a:ext cx="3124200" cy="754063"/>
          </a:xfrm>
          <a:prstGeom prst="rect">
            <a:avLst/>
          </a:prstGeom>
          <a:noFill/>
          <a:ln w="9525">
            <a:noFill/>
            <a:miter lim="800000"/>
            <a:headEnd/>
            <a:tailEnd/>
          </a:ln>
        </p:spPr>
        <p:txBody>
          <a:bodyPr>
            <a:spAutoFit/>
          </a:bodyPr>
          <a:lstStyle/>
          <a:p>
            <a:pPr>
              <a:lnSpc>
                <a:spcPct val="90000"/>
              </a:lnSpc>
            </a:pPr>
            <a:r>
              <a:rPr lang="en-US">
                <a:solidFill>
                  <a:srgbClr val="000000"/>
                </a:solidFill>
              </a:rPr>
              <a:t>Divergent plate boundary marked by mid-ocean ridge (spreading center)</a:t>
            </a:r>
          </a:p>
        </p:txBody>
      </p:sp>
      <p:sp>
        <p:nvSpPr>
          <p:cNvPr id="28679" name="Text Box 1030"/>
          <p:cNvSpPr txBox="1">
            <a:spLocks noChangeArrowheads="1"/>
          </p:cNvSpPr>
          <p:nvPr/>
        </p:nvSpPr>
        <p:spPr bwMode="auto">
          <a:xfrm>
            <a:off x="1117600" y="852488"/>
            <a:ext cx="1854200" cy="336550"/>
          </a:xfrm>
          <a:prstGeom prst="rect">
            <a:avLst/>
          </a:prstGeom>
          <a:noFill/>
          <a:ln w="9525">
            <a:noFill/>
            <a:miter lim="800000"/>
            <a:headEnd/>
            <a:tailEnd/>
          </a:ln>
        </p:spPr>
        <p:txBody>
          <a:bodyPr>
            <a:spAutoFit/>
          </a:bodyPr>
          <a:lstStyle/>
          <a:p>
            <a:r>
              <a:rPr lang="en-US">
                <a:solidFill>
                  <a:srgbClr val="000000"/>
                </a:solidFill>
              </a:rPr>
              <a:t>Asthenosphere</a:t>
            </a:r>
          </a:p>
        </p:txBody>
      </p:sp>
      <p:sp>
        <p:nvSpPr>
          <p:cNvPr id="28680" name="Text Box 1031"/>
          <p:cNvSpPr txBox="1">
            <a:spLocks noChangeArrowheads="1"/>
          </p:cNvSpPr>
          <p:nvPr/>
        </p:nvSpPr>
        <p:spPr bwMode="auto">
          <a:xfrm>
            <a:off x="5753100" y="273050"/>
            <a:ext cx="1866900" cy="336550"/>
          </a:xfrm>
          <a:prstGeom prst="rect">
            <a:avLst/>
          </a:prstGeom>
          <a:noFill/>
          <a:ln w="9525">
            <a:noFill/>
            <a:miter lim="800000"/>
            <a:headEnd/>
            <a:tailEnd/>
          </a:ln>
        </p:spPr>
        <p:txBody>
          <a:bodyPr>
            <a:spAutoFit/>
          </a:bodyPr>
          <a:lstStyle/>
          <a:p>
            <a:r>
              <a:rPr lang="en-US">
                <a:solidFill>
                  <a:srgbClr val="000000"/>
                </a:solidFill>
              </a:rPr>
              <a:t>Transform fault</a:t>
            </a:r>
          </a:p>
        </p:txBody>
      </p:sp>
      <p:sp>
        <p:nvSpPr>
          <p:cNvPr id="28681" name="Text Box 1032"/>
          <p:cNvSpPr txBox="1">
            <a:spLocks noChangeArrowheads="1"/>
          </p:cNvSpPr>
          <p:nvPr/>
        </p:nvSpPr>
        <p:spPr bwMode="auto">
          <a:xfrm>
            <a:off x="5778500" y="577850"/>
            <a:ext cx="2374900" cy="336550"/>
          </a:xfrm>
          <a:prstGeom prst="rect">
            <a:avLst/>
          </a:prstGeom>
          <a:noFill/>
          <a:ln w="9525">
            <a:noFill/>
            <a:miter lim="800000"/>
            <a:headEnd/>
            <a:tailEnd/>
          </a:ln>
        </p:spPr>
        <p:txBody>
          <a:bodyPr>
            <a:spAutoFit/>
          </a:bodyPr>
          <a:lstStyle/>
          <a:p>
            <a:r>
              <a:rPr lang="en-US">
                <a:solidFill>
                  <a:srgbClr val="000000"/>
                </a:solidFill>
              </a:rPr>
              <a:t>Oceanic lithosphere</a:t>
            </a:r>
          </a:p>
        </p:txBody>
      </p:sp>
      <p:sp>
        <p:nvSpPr>
          <p:cNvPr id="28682" name="Text Box 1033"/>
          <p:cNvSpPr txBox="1">
            <a:spLocks noChangeArrowheads="1"/>
          </p:cNvSpPr>
          <p:nvPr/>
        </p:nvSpPr>
        <p:spPr bwMode="auto">
          <a:xfrm>
            <a:off x="6172200" y="763588"/>
            <a:ext cx="2971800" cy="581025"/>
          </a:xfrm>
          <a:prstGeom prst="rect">
            <a:avLst/>
          </a:prstGeom>
          <a:noFill/>
          <a:ln w="9525">
            <a:noFill/>
            <a:miter lim="800000"/>
            <a:headEnd/>
            <a:tailEnd/>
          </a:ln>
        </p:spPr>
        <p:txBody>
          <a:bodyPr>
            <a:spAutoFit/>
          </a:bodyPr>
          <a:lstStyle/>
          <a:p>
            <a:r>
              <a:rPr lang="en-US">
                <a:solidFill>
                  <a:srgbClr val="000000"/>
                </a:solidFill>
              </a:rPr>
              <a:t>Subduction fueling volcanoes</a:t>
            </a:r>
          </a:p>
        </p:txBody>
      </p:sp>
      <p:sp>
        <p:nvSpPr>
          <p:cNvPr id="28683" name="Text Box 1034"/>
          <p:cNvSpPr txBox="1">
            <a:spLocks noChangeArrowheads="1"/>
          </p:cNvSpPr>
          <p:nvPr/>
        </p:nvSpPr>
        <p:spPr bwMode="auto">
          <a:xfrm>
            <a:off x="6794500" y="1212850"/>
            <a:ext cx="673100" cy="336550"/>
          </a:xfrm>
          <a:prstGeom prst="rect">
            <a:avLst/>
          </a:prstGeom>
          <a:noFill/>
          <a:ln w="9525">
            <a:noFill/>
            <a:miter lim="800000"/>
            <a:headEnd/>
            <a:tailEnd/>
          </a:ln>
        </p:spPr>
        <p:txBody>
          <a:bodyPr>
            <a:spAutoFit/>
          </a:bodyPr>
          <a:lstStyle/>
          <a:p>
            <a:r>
              <a:rPr lang="en-US">
                <a:solidFill>
                  <a:srgbClr val="000000"/>
                </a:solidFill>
              </a:rPr>
              <a:t>Asia</a:t>
            </a:r>
          </a:p>
        </p:txBody>
      </p:sp>
      <p:sp>
        <p:nvSpPr>
          <p:cNvPr id="28684" name="Text Box 1035"/>
          <p:cNvSpPr txBox="1">
            <a:spLocks noChangeArrowheads="1"/>
          </p:cNvSpPr>
          <p:nvPr/>
        </p:nvSpPr>
        <p:spPr bwMode="auto">
          <a:xfrm>
            <a:off x="1600200" y="1462088"/>
            <a:ext cx="838200" cy="336550"/>
          </a:xfrm>
          <a:prstGeom prst="rect">
            <a:avLst/>
          </a:prstGeom>
          <a:noFill/>
          <a:ln w="9525">
            <a:noFill/>
            <a:miter lim="800000"/>
            <a:headEnd/>
            <a:tailEnd/>
          </a:ln>
        </p:spPr>
        <p:txBody>
          <a:bodyPr>
            <a:spAutoFit/>
          </a:bodyPr>
          <a:lstStyle/>
          <a:p>
            <a:r>
              <a:rPr lang="en-US">
                <a:solidFill>
                  <a:srgbClr val="000000"/>
                </a:solidFill>
              </a:rPr>
              <a:t>Africa</a:t>
            </a:r>
          </a:p>
        </p:txBody>
      </p:sp>
      <p:sp>
        <p:nvSpPr>
          <p:cNvPr id="28685" name="Text Box 1036"/>
          <p:cNvSpPr txBox="1">
            <a:spLocks noChangeArrowheads="1"/>
          </p:cNvSpPr>
          <p:nvPr/>
        </p:nvSpPr>
        <p:spPr bwMode="auto">
          <a:xfrm>
            <a:off x="3184525" y="1600200"/>
            <a:ext cx="1549400" cy="581025"/>
          </a:xfrm>
          <a:prstGeom prst="rect">
            <a:avLst/>
          </a:prstGeom>
          <a:noFill/>
          <a:ln w="9525">
            <a:noFill/>
            <a:miter lim="800000"/>
            <a:headEnd/>
            <a:tailEnd/>
          </a:ln>
        </p:spPr>
        <p:txBody>
          <a:bodyPr>
            <a:spAutoFit/>
          </a:bodyPr>
          <a:lstStyle/>
          <a:p>
            <a:r>
              <a:rPr lang="en-US">
                <a:solidFill>
                  <a:srgbClr val="000000"/>
                </a:solidFill>
              </a:rPr>
              <a:t>Mantle upwelling</a:t>
            </a:r>
          </a:p>
        </p:txBody>
      </p:sp>
      <p:sp>
        <p:nvSpPr>
          <p:cNvPr id="28686" name="Text Box 1037"/>
          <p:cNvSpPr txBox="1">
            <a:spLocks noChangeArrowheads="1"/>
          </p:cNvSpPr>
          <p:nvPr/>
        </p:nvSpPr>
        <p:spPr bwMode="auto">
          <a:xfrm>
            <a:off x="6858000" y="1536700"/>
            <a:ext cx="2082800" cy="825500"/>
          </a:xfrm>
          <a:prstGeom prst="rect">
            <a:avLst/>
          </a:prstGeom>
          <a:noFill/>
          <a:ln w="9525">
            <a:noFill/>
            <a:miter lim="800000"/>
            <a:headEnd/>
            <a:tailEnd/>
          </a:ln>
        </p:spPr>
        <p:txBody>
          <a:bodyPr>
            <a:spAutoFit/>
          </a:bodyPr>
          <a:lstStyle/>
          <a:p>
            <a:r>
              <a:rPr lang="en-US">
                <a:solidFill>
                  <a:srgbClr val="000000"/>
                </a:solidFill>
              </a:rPr>
              <a:t>Descending plate pulled down by gravity</a:t>
            </a:r>
          </a:p>
        </p:txBody>
      </p:sp>
      <p:sp>
        <p:nvSpPr>
          <p:cNvPr id="28687" name="Text Box 1038"/>
          <p:cNvSpPr txBox="1">
            <a:spLocks noChangeArrowheads="1"/>
          </p:cNvSpPr>
          <p:nvPr/>
        </p:nvSpPr>
        <p:spPr bwMode="auto">
          <a:xfrm>
            <a:off x="3213100" y="2082800"/>
            <a:ext cx="1511300" cy="336550"/>
          </a:xfrm>
          <a:prstGeom prst="rect">
            <a:avLst/>
          </a:prstGeom>
          <a:noFill/>
          <a:ln w="9525">
            <a:noFill/>
            <a:miter lim="800000"/>
            <a:headEnd/>
            <a:tailEnd/>
          </a:ln>
        </p:spPr>
        <p:txBody>
          <a:bodyPr>
            <a:spAutoFit/>
          </a:bodyPr>
          <a:lstStyle/>
          <a:p>
            <a:r>
              <a:rPr lang="en-US">
                <a:solidFill>
                  <a:srgbClr val="000000"/>
                </a:solidFill>
              </a:rPr>
              <a:t>Superplume</a:t>
            </a:r>
          </a:p>
        </p:txBody>
      </p:sp>
      <p:sp>
        <p:nvSpPr>
          <p:cNvPr id="28688" name="Text Box 1039"/>
          <p:cNvSpPr txBox="1">
            <a:spLocks noChangeArrowheads="1"/>
          </p:cNvSpPr>
          <p:nvPr/>
        </p:nvSpPr>
        <p:spPr bwMode="auto">
          <a:xfrm>
            <a:off x="7086600" y="2325688"/>
            <a:ext cx="2108200" cy="336550"/>
          </a:xfrm>
          <a:prstGeom prst="rect">
            <a:avLst/>
          </a:prstGeom>
          <a:noFill/>
          <a:ln w="9525">
            <a:noFill/>
            <a:miter lim="800000"/>
            <a:headEnd/>
            <a:tailEnd/>
          </a:ln>
        </p:spPr>
        <p:txBody>
          <a:bodyPr>
            <a:spAutoFit/>
          </a:bodyPr>
          <a:lstStyle/>
          <a:p>
            <a:r>
              <a:rPr lang="en-US">
                <a:solidFill>
                  <a:srgbClr val="000000"/>
                </a:solidFill>
              </a:rPr>
              <a:t>Philippine Trench</a:t>
            </a:r>
          </a:p>
        </p:txBody>
      </p:sp>
      <p:sp>
        <p:nvSpPr>
          <p:cNvPr id="28689" name="Text Box 1040"/>
          <p:cNvSpPr txBox="1">
            <a:spLocks noChangeArrowheads="1"/>
          </p:cNvSpPr>
          <p:nvPr/>
        </p:nvSpPr>
        <p:spPr bwMode="auto">
          <a:xfrm>
            <a:off x="3886200" y="2590800"/>
            <a:ext cx="1346200" cy="336550"/>
          </a:xfrm>
          <a:prstGeom prst="rect">
            <a:avLst/>
          </a:prstGeom>
          <a:noFill/>
          <a:ln w="9525">
            <a:noFill/>
            <a:miter lim="800000"/>
            <a:headEnd/>
            <a:tailEnd/>
          </a:ln>
        </p:spPr>
        <p:txBody>
          <a:bodyPr>
            <a:spAutoFit/>
          </a:bodyPr>
          <a:lstStyle/>
          <a:p>
            <a:r>
              <a:rPr lang="en-US">
                <a:solidFill>
                  <a:srgbClr val="000000"/>
                </a:solidFill>
              </a:rPr>
              <a:t>Outer core</a:t>
            </a:r>
          </a:p>
        </p:txBody>
      </p:sp>
      <p:sp>
        <p:nvSpPr>
          <p:cNvPr id="28690" name="Text Box 1041"/>
          <p:cNvSpPr txBox="1">
            <a:spLocks noChangeArrowheads="1"/>
          </p:cNvSpPr>
          <p:nvPr/>
        </p:nvSpPr>
        <p:spPr bwMode="auto">
          <a:xfrm>
            <a:off x="7264400" y="2667000"/>
            <a:ext cx="1879600" cy="336550"/>
          </a:xfrm>
          <a:prstGeom prst="rect">
            <a:avLst/>
          </a:prstGeom>
          <a:noFill/>
          <a:ln w="9525">
            <a:noFill/>
            <a:miter lim="800000"/>
            <a:headEnd/>
            <a:tailEnd/>
          </a:ln>
        </p:spPr>
        <p:txBody>
          <a:bodyPr>
            <a:spAutoFit/>
          </a:bodyPr>
          <a:lstStyle/>
          <a:p>
            <a:r>
              <a:rPr lang="en-US">
                <a:solidFill>
                  <a:srgbClr val="000000"/>
                </a:solidFill>
              </a:rPr>
              <a:t>Mariana Trench</a:t>
            </a:r>
          </a:p>
        </p:txBody>
      </p:sp>
      <p:sp>
        <p:nvSpPr>
          <p:cNvPr id="28691" name="Text Box 1042"/>
          <p:cNvSpPr txBox="1">
            <a:spLocks noChangeArrowheads="1"/>
          </p:cNvSpPr>
          <p:nvPr/>
        </p:nvSpPr>
        <p:spPr bwMode="auto">
          <a:xfrm>
            <a:off x="5638800" y="2917825"/>
            <a:ext cx="914400" cy="336550"/>
          </a:xfrm>
          <a:prstGeom prst="rect">
            <a:avLst/>
          </a:prstGeom>
          <a:noFill/>
          <a:ln w="9525">
            <a:noFill/>
            <a:miter lim="800000"/>
            <a:headEnd/>
            <a:tailEnd/>
          </a:ln>
        </p:spPr>
        <p:txBody>
          <a:bodyPr>
            <a:spAutoFit/>
          </a:bodyPr>
          <a:lstStyle/>
          <a:p>
            <a:r>
              <a:rPr lang="en-US">
                <a:solidFill>
                  <a:srgbClr val="000000"/>
                </a:solidFill>
              </a:rPr>
              <a:t>Mantle</a:t>
            </a:r>
          </a:p>
        </p:txBody>
      </p:sp>
      <p:sp>
        <p:nvSpPr>
          <p:cNvPr id="28692" name="Text Box 1043"/>
          <p:cNvSpPr txBox="1">
            <a:spLocks noChangeArrowheads="1"/>
          </p:cNvSpPr>
          <p:nvPr/>
        </p:nvSpPr>
        <p:spPr bwMode="auto">
          <a:xfrm>
            <a:off x="228600" y="3124200"/>
            <a:ext cx="1828800" cy="581025"/>
          </a:xfrm>
          <a:prstGeom prst="rect">
            <a:avLst/>
          </a:prstGeom>
          <a:noFill/>
          <a:ln w="9525">
            <a:noFill/>
            <a:miter lim="800000"/>
            <a:headEnd/>
            <a:tailEnd/>
          </a:ln>
        </p:spPr>
        <p:txBody>
          <a:bodyPr>
            <a:spAutoFit/>
          </a:bodyPr>
          <a:lstStyle/>
          <a:p>
            <a:r>
              <a:rPr lang="en-US">
                <a:solidFill>
                  <a:srgbClr val="000000"/>
                </a:solidFill>
              </a:rPr>
              <a:t>Mid-Atlantic Ridge</a:t>
            </a:r>
          </a:p>
        </p:txBody>
      </p:sp>
      <p:sp>
        <p:nvSpPr>
          <p:cNvPr id="28693" name="Text Box 1044"/>
          <p:cNvSpPr txBox="1">
            <a:spLocks noChangeArrowheads="1"/>
          </p:cNvSpPr>
          <p:nvPr/>
        </p:nvSpPr>
        <p:spPr bwMode="auto">
          <a:xfrm>
            <a:off x="4035425" y="3505200"/>
            <a:ext cx="917575" cy="533400"/>
          </a:xfrm>
          <a:prstGeom prst="rect">
            <a:avLst/>
          </a:prstGeom>
          <a:noFill/>
          <a:ln w="9525">
            <a:noFill/>
            <a:miter lim="800000"/>
            <a:headEnd/>
            <a:tailEnd/>
          </a:ln>
        </p:spPr>
        <p:txBody>
          <a:bodyPr>
            <a:spAutoFit/>
          </a:bodyPr>
          <a:lstStyle/>
          <a:p>
            <a:pPr>
              <a:lnSpc>
                <a:spcPct val="90000"/>
              </a:lnSpc>
            </a:pPr>
            <a:r>
              <a:rPr lang="en-US">
                <a:solidFill>
                  <a:srgbClr val="000000"/>
                </a:solidFill>
              </a:rPr>
              <a:t>Inner core</a:t>
            </a:r>
          </a:p>
        </p:txBody>
      </p:sp>
      <p:sp>
        <p:nvSpPr>
          <p:cNvPr id="28694" name="Text Box 1045"/>
          <p:cNvSpPr txBox="1">
            <a:spLocks noChangeArrowheads="1"/>
          </p:cNvSpPr>
          <p:nvPr/>
        </p:nvSpPr>
        <p:spPr bwMode="auto">
          <a:xfrm>
            <a:off x="4176713" y="4235450"/>
            <a:ext cx="571500" cy="336550"/>
          </a:xfrm>
          <a:prstGeom prst="rect">
            <a:avLst/>
          </a:prstGeom>
          <a:noFill/>
          <a:ln w="9525">
            <a:noFill/>
            <a:miter lim="800000"/>
            <a:headEnd/>
            <a:tailEnd/>
          </a:ln>
        </p:spPr>
        <p:txBody>
          <a:bodyPr>
            <a:spAutoFit/>
          </a:bodyPr>
          <a:lstStyle/>
          <a:p>
            <a:r>
              <a:rPr lang="en-US">
                <a:solidFill>
                  <a:srgbClr val="000000"/>
                </a:solidFill>
              </a:rPr>
              <a:t>Hot</a:t>
            </a:r>
          </a:p>
        </p:txBody>
      </p:sp>
      <p:sp>
        <p:nvSpPr>
          <p:cNvPr id="28695" name="Text Box 1046"/>
          <p:cNvSpPr txBox="1">
            <a:spLocks noChangeArrowheads="1"/>
          </p:cNvSpPr>
          <p:nvPr/>
        </p:nvSpPr>
        <p:spPr bwMode="auto">
          <a:xfrm>
            <a:off x="5334000" y="3870325"/>
            <a:ext cx="1524000" cy="1069975"/>
          </a:xfrm>
          <a:prstGeom prst="rect">
            <a:avLst/>
          </a:prstGeom>
          <a:noFill/>
          <a:ln w="9525">
            <a:noFill/>
            <a:miter lim="800000"/>
            <a:headEnd/>
            <a:tailEnd/>
          </a:ln>
        </p:spPr>
        <p:txBody>
          <a:bodyPr>
            <a:spAutoFit/>
          </a:bodyPr>
          <a:lstStyle/>
          <a:p>
            <a:r>
              <a:rPr lang="en-US">
                <a:solidFill>
                  <a:srgbClr val="000000"/>
                </a:solidFill>
              </a:rPr>
              <a:t>Rapid convection </a:t>
            </a:r>
          </a:p>
          <a:p>
            <a:r>
              <a:rPr lang="en-US">
                <a:solidFill>
                  <a:srgbClr val="000000"/>
                </a:solidFill>
              </a:rPr>
              <a:t>at hot </a:t>
            </a:r>
          </a:p>
          <a:p>
            <a:r>
              <a:rPr lang="en-US">
                <a:solidFill>
                  <a:srgbClr val="000000"/>
                </a:solidFill>
              </a:rPr>
              <a:t>spots</a:t>
            </a:r>
          </a:p>
        </p:txBody>
      </p:sp>
      <p:sp>
        <p:nvSpPr>
          <p:cNvPr id="28696" name="Text Box 1047"/>
          <p:cNvSpPr txBox="1">
            <a:spLocks noChangeArrowheads="1"/>
          </p:cNvSpPr>
          <p:nvPr/>
        </p:nvSpPr>
        <p:spPr bwMode="auto">
          <a:xfrm>
            <a:off x="2813050" y="4640263"/>
            <a:ext cx="2400300" cy="581025"/>
          </a:xfrm>
          <a:prstGeom prst="rect">
            <a:avLst/>
          </a:prstGeom>
          <a:noFill/>
          <a:ln w="9525">
            <a:noFill/>
            <a:miter lim="800000"/>
            <a:headEnd/>
            <a:tailEnd/>
          </a:ln>
        </p:spPr>
        <p:txBody>
          <a:bodyPr>
            <a:spAutoFit/>
          </a:bodyPr>
          <a:lstStyle/>
          <a:p>
            <a:r>
              <a:rPr lang="en-US">
                <a:solidFill>
                  <a:srgbClr val="000000"/>
                </a:solidFill>
              </a:rPr>
              <a:t>Possible </a:t>
            </a:r>
          </a:p>
          <a:p>
            <a:r>
              <a:rPr lang="en-US">
                <a:solidFill>
                  <a:srgbClr val="000000"/>
                </a:solidFill>
              </a:rPr>
              <a:t>convection cells</a:t>
            </a:r>
          </a:p>
        </p:txBody>
      </p:sp>
      <p:sp>
        <p:nvSpPr>
          <p:cNvPr id="28697" name="Text Box 1048"/>
          <p:cNvSpPr txBox="1">
            <a:spLocks noChangeArrowheads="1"/>
          </p:cNvSpPr>
          <p:nvPr/>
        </p:nvSpPr>
        <p:spPr bwMode="auto">
          <a:xfrm>
            <a:off x="4056063" y="4572000"/>
            <a:ext cx="698500" cy="336550"/>
          </a:xfrm>
          <a:prstGeom prst="rect">
            <a:avLst/>
          </a:prstGeom>
          <a:noFill/>
          <a:ln w="9525">
            <a:noFill/>
            <a:miter lim="800000"/>
            <a:headEnd/>
            <a:tailEnd/>
          </a:ln>
        </p:spPr>
        <p:txBody>
          <a:bodyPr>
            <a:spAutoFit/>
          </a:bodyPr>
          <a:lstStyle/>
          <a:p>
            <a:r>
              <a:rPr lang="en-US">
                <a:solidFill>
                  <a:srgbClr val="000000"/>
                </a:solidFill>
              </a:rPr>
              <a:t>Cold</a:t>
            </a:r>
          </a:p>
        </p:txBody>
      </p:sp>
      <p:sp>
        <p:nvSpPr>
          <p:cNvPr id="28698" name="Text Box 1049"/>
          <p:cNvSpPr txBox="1">
            <a:spLocks noChangeArrowheads="1"/>
          </p:cNvSpPr>
          <p:nvPr/>
        </p:nvSpPr>
        <p:spPr bwMode="auto">
          <a:xfrm>
            <a:off x="254000" y="4789488"/>
            <a:ext cx="1803400" cy="336550"/>
          </a:xfrm>
          <a:prstGeom prst="rect">
            <a:avLst/>
          </a:prstGeom>
          <a:noFill/>
          <a:ln w="9525">
            <a:noFill/>
            <a:miter lim="800000"/>
            <a:headEnd/>
            <a:tailEnd/>
          </a:ln>
        </p:spPr>
        <p:txBody>
          <a:bodyPr>
            <a:spAutoFit/>
          </a:bodyPr>
          <a:lstStyle/>
          <a:p>
            <a:r>
              <a:rPr lang="en-US">
                <a:solidFill>
                  <a:srgbClr val="000000"/>
                </a:solidFill>
              </a:rPr>
              <a:t>South America</a:t>
            </a:r>
          </a:p>
        </p:txBody>
      </p:sp>
      <p:sp>
        <p:nvSpPr>
          <p:cNvPr id="28699" name="Text Box 1050"/>
          <p:cNvSpPr txBox="1">
            <a:spLocks noChangeArrowheads="1"/>
          </p:cNvSpPr>
          <p:nvPr/>
        </p:nvSpPr>
        <p:spPr bwMode="auto">
          <a:xfrm>
            <a:off x="762000" y="5210175"/>
            <a:ext cx="1752600" cy="581025"/>
          </a:xfrm>
          <a:prstGeom prst="rect">
            <a:avLst/>
          </a:prstGeom>
          <a:noFill/>
          <a:ln w="9525">
            <a:noFill/>
            <a:miter lim="800000"/>
            <a:headEnd/>
            <a:tailEnd/>
          </a:ln>
        </p:spPr>
        <p:txBody>
          <a:bodyPr>
            <a:spAutoFit/>
          </a:bodyPr>
          <a:lstStyle/>
          <a:p>
            <a:r>
              <a:rPr lang="en-US">
                <a:solidFill>
                  <a:srgbClr val="000000"/>
                </a:solidFill>
              </a:rPr>
              <a:t>Peru–Chile Trench</a:t>
            </a:r>
          </a:p>
        </p:txBody>
      </p:sp>
      <p:sp>
        <p:nvSpPr>
          <p:cNvPr id="28700" name="Text Box 1051"/>
          <p:cNvSpPr txBox="1">
            <a:spLocks noChangeArrowheads="1"/>
          </p:cNvSpPr>
          <p:nvPr/>
        </p:nvSpPr>
        <p:spPr bwMode="auto">
          <a:xfrm>
            <a:off x="6324600" y="5911850"/>
            <a:ext cx="914400" cy="336550"/>
          </a:xfrm>
          <a:prstGeom prst="rect">
            <a:avLst/>
          </a:prstGeom>
          <a:noFill/>
          <a:ln w="9525">
            <a:noFill/>
            <a:miter lim="800000"/>
            <a:headEnd/>
            <a:tailEnd/>
          </a:ln>
        </p:spPr>
        <p:txBody>
          <a:bodyPr>
            <a:spAutoFit/>
          </a:bodyPr>
          <a:lstStyle/>
          <a:p>
            <a:r>
              <a:rPr lang="en-US">
                <a:solidFill>
                  <a:srgbClr val="000000"/>
                </a:solidFill>
              </a:rPr>
              <a:t>Hawaii</a:t>
            </a:r>
          </a:p>
        </p:txBody>
      </p:sp>
      <p:sp>
        <p:nvSpPr>
          <p:cNvPr id="28701" name="Text Box 1052"/>
          <p:cNvSpPr txBox="1">
            <a:spLocks noChangeArrowheads="1"/>
          </p:cNvSpPr>
          <p:nvPr/>
        </p:nvSpPr>
        <p:spPr bwMode="auto">
          <a:xfrm>
            <a:off x="3048000" y="6232525"/>
            <a:ext cx="1981200" cy="581025"/>
          </a:xfrm>
          <a:prstGeom prst="rect">
            <a:avLst/>
          </a:prstGeom>
          <a:noFill/>
          <a:ln w="9525">
            <a:noFill/>
            <a:miter lim="800000"/>
            <a:headEnd/>
            <a:tailEnd/>
          </a:ln>
        </p:spPr>
        <p:txBody>
          <a:bodyPr>
            <a:spAutoFit/>
          </a:bodyPr>
          <a:lstStyle/>
          <a:p>
            <a:r>
              <a:rPr lang="en-US">
                <a:solidFill>
                  <a:srgbClr val="000000"/>
                </a:solidFill>
              </a:rPr>
              <a:t>East </a:t>
            </a:r>
          </a:p>
          <a:p>
            <a:r>
              <a:rPr lang="en-US">
                <a:solidFill>
                  <a:srgbClr val="000000"/>
                </a:solidFill>
              </a:rPr>
              <a:t>Pacific Rise</a:t>
            </a:r>
          </a:p>
        </p:txBody>
      </p:sp>
      <p:sp>
        <p:nvSpPr>
          <p:cNvPr id="28702" name="Text Box 1053"/>
          <p:cNvSpPr txBox="1">
            <a:spLocks noChangeArrowheads="1"/>
          </p:cNvSpPr>
          <p:nvPr/>
        </p:nvSpPr>
        <p:spPr bwMode="auto">
          <a:xfrm>
            <a:off x="762000" y="88900"/>
            <a:ext cx="2438400" cy="825500"/>
          </a:xfrm>
          <a:prstGeom prst="rect">
            <a:avLst/>
          </a:prstGeom>
          <a:noFill/>
          <a:ln w="9525">
            <a:noFill/>
            <a:miter lim="800000"/>
            <a:headEnd/>
            <a:tailEnd/>
          </a:ln>
        </p:spPr>
        <p:txBody>
          <a:bodyPr>
            <a:spAutoFit/>
          </a:bodyPr>
          <a:lstStyle/>
          <a:p>
            <a:r>
              <a:rPr lang="en-US">
                <a:solidFill>
                  <a:srgbClr val="000000"/>
                </a:solidFill>
              </a:rPr>
              <a:t>Convergent plate boundary marked by trench</a:t>
            </a:r>
          </a:p>
        </p:txBody>
      </p:sp>
      <p:sp>
        <p:nvSpPr>
          <p:cNvPr id="28703" name="Line 1054"/>
          <p:cNvSpPr>
            <a:spLocks noChangeShapeType="1"/>
          </p:cNvSpPr>
          <p:nvPr/>
        </p:nvSpPr>
        <p:spPr bwMode="auto">
          <a:xfrm>
            <a:off x="2362200" y="1752600"/>
            <a:ext cx="219075" cy="147638"/>
          </a:xfrm>
          <a:prstGeom prst="line">
            <a:avLst/>
          </a:prstGeom>
          <a:noFill/>
          <a:ln w="19050">
            <a:solidFill>
              <a:schemeClr val="tx1"/>
            </a:solidFill>
            <a:round/>
            <a:headEnd/>
            <a:tailEnd/>
          </a:ln>
        </p:spPr>
        <p:txBody>
          <a:bodyPr wrap="none" anchor="ctr"/>
          <a:lstStyle/>
          <a:p>
            <a:endParaRPr lang="en-US"/>
          </a:p>
        </p:txBody>
      </p:sp>
      <p:sp>
        <p:nvSpPr>
          <p:cNvPr id="28704" name="Line 1055"/>
          <p:cNvSpPr>
            <a:spLocks noChangeShapeType="1"/>
          </p:cNvSpPr>
          <p:nvPr/>
        </p:nvSpPr>
        <p:spPr bwMode="auto">
          <a:xfrm>
            <a:off x="2590800" y="1143000"/>
            <a:ext cx="488950" cy="757238"/>
          </a:xfrm>
          <a:prstGeom prst="line">
            <a:avLst/>
          </a:prstGeom>
          <a:noFill/>
          <a:ln w="19050">
            <a:solidFill>
              <a:schemeClr val="tx1"/>
            </a:solidFill>
            <a:round/>
            <a:headEnd/>
            <a:tailEnd/>
          </a:ln>
        </p:spPr>
        <p:txBody>
          <a:bodyPr wrap="none" anchor="ctr"/>
          <a:lstStyle/>
          <a:p>
            <a:endParaRPr lang="en-US"/>
          </a:p>
        </p:txBody>
      </p:sp>
      <p:sp>
        <p:nvSpPr>
          <p:cNvPr id="28705" name="Line 1056"/>
          <p:cNvSpPr>
            <a:spLocks noChangeShapeType="1"/>
          </p:cNvSpPr>
          <p:nvPr/>
        </p:nvSpPr>
        <p:spPr bwMode="auto">
          <a:xfrm flipH="1" flipV="1">
            <a:off x="1601788" y="3486150"/>
            <a:ext cx="365125" cy="133350"/>
          </a:xfrm>
          <a:prstGeom prst="line">
            <a:avLst/>
          </a:prstGeom>
          <a:noFill/>
          <a:ln w="19050">
            <a:solidFill>
              <a:schemeClr val="tx1"/>
            </a:solidFill>
            <a:round/>
            <a:headEnd/>
            <a:tailEnd/>
          </a:ln>
        </p:spPr>
        <p:txBody>
          <a:bodyPr wrap="none" anchor="ctr"/>
          <a:lstStyle/>
          <a:p>
            <a:endParaRPr lang="en-US"/>
          </a:p>
        </p:txBody>
      </p:sp>
      <p:sp>
        <p:nvSpPr>
          <p:cNvPr id="28706" name="Line 1057"/>
          <p:cNvSpPr>
            <a:spLocks noChangeShapeType="1"/>
          </p:cNvSpPr>
          <p:nvPr/>
        </p:nvSpPr>
        <p:spPr bwMode="auto">
          <a:xfrm flipV="1">
            <a:off x="1858963" y="4805363"/>
            <a:ext cx="282575" cy="141287"/>
          </a:xfrm>
          <a:prstGeom prst="line">
            <a:avLst/>
          </a:prstGeom>
          <a:noFill/>
          <a:ln w="19050">
            <a:solidFill>
              <a:schemeClr val="tx1"/>
            </a:solidFill>
            <a:round/>
            <a:headEnd/>
            <a:tailEnd/>
          </a:ln>
        </p:spPr>
        <p:txBody>
          <a:bodyPr wrap="none" anchor="ctr"/>
          <a:lstStyle/>
          <a:p>
            <a:endParaRPr lang="en-US"/>
          </a:p>
        </p:txBody>
      </p:sp>
      <p:sp>
        <p:nvSpPr>
          <p:cNvPr id="28707" name="Line 1058"/>
          <p:cNvSpPr>
            <a:spLocks noChangeShapeType="1"/>
          </p:cNvSpPr>
          <p:nvPr/>
        </p:nvSpPr>
        <p:spPr bwMode="auto">
          <a:xfrm flipV="1">
            <a:off x="1720850" y="4797425"/>
            <a:ext cx="604838" cy="460375"/>
          </a:xfrm>
          <a:prstGeom prst="line">
            <a:avLst/>
          </a:prstGeom>
          <a:noFill/>
          <a:ln w="19050">
            <a:solidFill>
              <a:schemeClr val="tx1"/>
            </a:solidFill>
            <a:round/>
            <a:headEnd/>
            <a:tailEnd/>
          </a:ln>
        </p:spPr>
        <p:txBody>
          <a:bodyPr wrap="none" anchor="ctr"/>
          <a:lstStyle/>
          <a:p>
            <a:endParaRPr lang="en-US"/>
          </a:p>
        </p:txBody>
      </p:sp>
      <p:sp>
        <p:nvSpPr>
          <p:cNvPr id="28708" name="Line 1059"/>
          <p:cNvSpPr>
            <a:spLocks noChangeShapeType="1"/>
          </p:cNvSpPr>
          <p:nvPr/>
        </p:nvSpPr>
        <p:spPr bwMode="auto">
          <a:xfrm flipV="1">
            <a:off x="3489325" y="6096000"/>
            <a:ext cx="171450" cy="182563"/>
          </a:xfrm>
          <a:prstGeom prst="line">
            <a:avLst/>
          </a:prstGeom>
          <a:noFill/>
          <a:ln w="19050">
            <a:solidFill>
              <a:schemeClr val="tx1"/>
            </a:solidFill>
            <a:round/>
            <a:headEnd/>
            <a:tailEnd/>
          </a:ln>
        </p:spPr>
        <p:txBody>
          <a:bodyPr wrap="none" anchor="ctr"/>
          <a:lstStyle/>
          <a:p>
            <a:endParaRPr lang="en-US"/>
          </a:p>
        </p:txBody>
      </p:sp>
      <p:sp>
        <p:nvSpPr>
          <p:cNvPr id="28709" name="Line 1060"/>
          <p:cNvSpPr>
            <a:spLocks noChangeShapeType="1"/>
          </p:cNvSpPr>
          <p:nvPr/>
        </p:nvSpPr>
        <p:spPr bwMode="auto">
          <a:xfrm>
            <a:off x="6069013" y="5745163"/>
            <a:ext cx="315912" cy="249237"/>
          </a:xfrm>
          <a:prstGeom prst="line">
            <a:avLst/>
          </a:prstGeom>
          <a:noFill/>
          <a:ln w="19050">
            <a:solidFill>
              <a:schemeClr val="tx1"/>
            </a:solidFill>
            <a:round/>
            <a:headEnd/>
            <a:tailEnd/>
          </a:ln>
        </p:spPr>
        <p:txBody>
          <a:bodyPr wrap="none" anchor="ctr"/>
          <a:lstStyle/>
          <a:p>
            <a:endParaRPr lang="en-US"/>
          </a:p>
        </p:txBody>
      </p:sp>
      <p:sp>
        <p:nvSpPr>
          <p:cNvPr id="28710" name="Line 1061"/>
          <p:cNvSpPr>
            <a:spLocks noChangeShapeType="1"/>
          </p:cNvSpPr>
          <p:nvPr/>
        </p:nvSpPr>
        <p:spPr bwMode="auto">
          <a:xfrm flipV="1">
            <a:off x="5664200" y="4953000"/>
            <a:ext cx="127000" cy="182563"/>
          </a:xfrm>
          <a:prstGeom prst="line">
            <a:avLst/>
          </a:prstGeom>
          <a:noFill/>
          <a:ln w="19050">
            <a:solidFill>
              <a:schemeClr val="tx1"/>
            </a:solidFill>
            <a:round/>
            <a:headEnd/>
            <a:tailEnd/>
          </a:ln>
        </p:spPr>
        <p:txBody>
          <a:bodyPr wrap="none" anchor="ctr"/>
          <a:lstStyle/>
          <a:p>
            <a:endParaRPr lang="en-US"/>
          </a:p>
        </p:txBody>
      </p:sp>
      <p:sp>
        <p:nvSpPr>
          <p:cNvPr id="28711" name="Line 1062"/>
          <p:cNvSpPr>
            <a:spLocks noChangeShapeType="1"/>
          </p:cNvSpPr>
          <p:nvPr/>
        </p:nvSpPr>
        <p:spPr bwMode="auto">
          <a:xfrm flipV="1">
            <a:off x="6718300" y="2825750"/>
            <a:ext cx="581025" cy="17463"/>
          </a:xfrm>
          <a:prstGeom prst="line">
            <a:avLst/>
          </a:prstGeom>
          <a:noFill/>
          <a:ln w="19050">
            <a:solidFill>
              <a:schemeClr val="tx1"/>
            </a:solidFill>
            <a:round/>
            <a:headEnd/>
            <a:tailEnd/>
          </a:ln>
        </p:spPr>
        <p:txBody>
          <a:bodyPr wrap="none" anchor="ctr"/>
          <a:lstStyle/>
          <a:p>
            <a:endParaRPr lang="en-US"/>
          </a:p>
        </p:txBody>
      </p:sp>
      <p:sp>
        <p:nvSpPr>
          <p:cNvPr id="28712" name="Line 1063"/>
          <p:cNvSpPr>
            <a:spLocks noChangeShapeType="1"/>
          </p:cNvSpPr>
          <p:nvPr/>
        </p:nvSpPr>
        <p:spPr bwMode="auto">
          <a:xfrm>
            <a:off x="6505575" y="2482850"/>
            <a:ext cx="596900" cy="6350"/>
          </a:xfrm>
          <a:prstGeom prst="line">
            <a:avLst/>
          </a:prstGeom>
          <a:noFill/>
          <a:ln w="19050">
            <a:solidFill>
              <a:schemeClr val="tx1"/>
            </a:solidFill>
            <a:round/>
            <a:headEnd/>
            <a:tailEnd/>
          </a:ln>
        </p:spPr>
        <p:txBody>
          <a:bodyPr wrap="none" anchor="ctr"/>
          <a:lstStyle/>
          <a:p>
            <a:endParaRPr lang="en-US"/>
          </a:p>
        </p:txBody>
      </p:sp>
      <p:sp>
        <p:nvSpPr>
          <p:cNvPr id="28713" name="Line 1064"/>
          <p:cNvSpPr>
            <a:spLocks noChangeShapeType="1"/>
          </p:cNvSpPr>
          <p:nvPr/>
        </p:nvSpPr>
        <p:spPr bwMode="auto">
          <a:xfrm flipV="1">
            <a:off x="5718175" y="1735138"/>
            <a:ext cx="1171575" cy="328612"/>
          </a:xfrm>
          <a:prstGeom prst="line">
            <a:avLst/>
          </a:prstGeom>
          <a:noFill/>
          <a:ln w="19050">
            <a:solidFill>
              <a:schemeClr val="tx1"/>
            </a:solidFill>
            <a:round/>
            <a:headEnd/>
            <a:tailEnd/>
          </a:ln>
        </p:spPr>
        <p:txBody>
          <a:bodyPr wrap="none" anchor="ctr"/>
          <a:lstStyle/>
          <a:p>
            <a:endParaRPr lang="en-US"/>
          </a:p>
        </p:txBody>
      </p:sp>
      <p:sp>
        <p:nvSpPr>
          <p:cNvPr id="28714" name="Line 1065"/>
          <p:cNvSpPr>
            <a:spLocks noChangeShapeType="1"/>
          </p:cNvSpPr>
          <p:nvPr/>
        </p:nvSpPr>
        <p:spPr bwMode="auto">
          <a:xfrm flipV="1">
            <a:off x="6310313" y="1395413"/>
            <a:ext cx="514350" cy="323850"/>
          </a:xfrm>
          <a:prstGeom prst="line">
            <a:avLst/>
          </a:prstGeom>
          <a:noFill/>
          <a:ln w="19050">
            <a:solidFill>
              <a:schemeClr val="tx1"/>
            </a:solidFill>
            <a:round/>
            <a:headEnd/>
            <a:tailEnd/>
          </a:ln>
        </p:spPr>
        <p:txBody>
          <a:bodyPr wrap="none" anchor="ctr"/>
          <a:lstStyle/>
          <a:p>
            <a:endParaRPr lang="en-US"/>
          </a:p>
        </p:txBody>
      </p:sp>
      <p:sp>
        <p:nvSpPr>
          <p:cNvPr id="28715" name="Line 1066"/>
          <p:cNvSpPr>
            <a:spLocks noChangeShapeType="1"/>
          </p:cNvSpPr>
          <p:nvPr/>
        </p:nvSpPr>
        <p:spPr bwMode="auto">
          <a:xfrm flipV="1">
            <a:off x="5673725" y="1122363"/>
            <a:ext cx="523875" cy="639762"/>
          </a:xfrm>
          <a:prstGeom prst="line">
            <a:avLst/>
          </a:prstGeom>
          <a:noFill/>
          <a:ln w="19050">
            <a:solidFill>
              <a:schemeClr val="tx1"/>
            </a:solidFill>
            <a:round/>
            <a:headEnd/>
            <a:tailEnd/>
          </a:ln>
        </p:spPr>
        <p:txBody>
          <a:bodyPr wrap="none" anchor="ctr"/>
          <a:lstStyle/>
          <a:p>
            <a:endParaRPr lang="en-US"/>
          </a:p>
        </p:txBody>
      </p:sp>
      <p:sp>
        <p:nvSpPr>
          <p:cNvPr id="28716" name="Line 1067"/>
          <p:cNvSpPr>
            <a:spLocks noChangeShapeType="1"/>
          </p:cNvSpPr>
          <p:nvPr/>
        </p:nvSpPr>
        <p:spPr bwMode="auto">
          <a:xfrm flipV="1">
            <a:off x="5532438" y="858838"/>
            <a:ext cx="347662" cy="688975"/>
          </a:xfrm>
          <a:prstGeom prst="line">
            <a:avLst/>
          </a:prstGeom>
          <a:noFill/>
          <a:ln w="19050">
            <a:solidFill>
              <a:schemeClr val="tx1"/>
            </a:solidFill>
            <a:round/>
            <a:headEnd/>
            <a:tailEnd/>
          </a:ln>
        </p:spPr>
        <p:txBody>
          <a:bodyPr wrap="none" anchor="ctr"/>
          <a:lstStyle/>
          <a:p>
            <a:endParaRPr lang="en-US"/>
          </a:p>
        </p:txBody>
      </p:sp>
      <p:sp>
        <p:nvSpPr>
          <p:cNvPr id="28717" name="Line 1069"/>
          <p:cNvSpPr>
            <a:spLocks noChangeShapeType="1"/>
          </p:cNvSpPr>
          <p:nvPr/>
        </p:nvSpPr>
        <p:spPr bwMode="auto">
          <a:xfrm>
            <a:off x="2819400" y="685800"/>
            <a:ext cx="492125" cy="658813"/>
          </a:xfrm>
          <a:prstGeom prst="line">
            <a:avLst/>
          </a:prstGeom>
          <a:noFill/>
          <a:ln w="19050">
            <a:solidFill>
              <a:schemeClr val="tx1"/>
            </a:solidFill>
            <a:round/>
            <a:headEnd/>
            <a:tailEnd/>
          </a:ln>
        </p:spPr>
        <p:txBody>
          <a:bodyPr wrap="none" anchor="ctr"/>
          <a:lstStyle/>
          <a:p>
            <a:endParaRPr lang="en-US"/>
          </a:p>
        </p:txBody>
      </p:sp>
      <p:sp>
        <p:nvSpPr>
          <p:cNvPr id="28718" name="Line 1070"/>
          <p:cNvSpPr>
            <a:spLocks noChangeShapeType="1"/>
          </p:cNvSpPr>
          <p:nvPr/>
        </p:nvSpPr>
        <p:spPr bwMode="auto">
          <a:xfrm flipV="1">
            <a:off x="4648200" y="533400"/>
            <a:ext cx="1143000" cy="457200"/>
          </a:xfrm>
          <a:prstGeom prst="line">
            <a:avLst/>
          </a:prstGeom>
          <a:noFill/>
          <a:ln w="19050">
            <a:solidFill>
              <a:schemeClr val="tx1"/>
            </a:solidFill>
            <a:round/>
            <a:headEnd/>
            <a:tailEnd/>
          </a:ln>
        </p:spPr>
        <p:txBody>
          <a:bodyPr wrap="none" anchor="ctr"/>
          <a:lstStyle/>
          <a:p>
            <a:endParaRPr lang="en-US"/>
          </a:p>
        </p:txBody>
      </p:sp>
      <p:sp>
        <p:nvSpPr>
          <p:cNvPr id="28719" name="Line 1071"/>
          <p:cNvSpPr>
            <a:spLocks noChangeShapeType="1"/>
          </p:cNvSpPr>
          <p:nvPr/>
        </p:nvSpPr>
        <p:spPr bwMode="auto">
          <a:xfrm flipV="1">
            <a:off x="4343400" y="762000"/>
            <a:ext cx="0" cy="304800"/>
          </a:xfrm>
          <a:prstGeom prst="line">
            <a:avLst/>
          </a:prstGeom>
          <a:noFill/>
          <a:ln w="19050">
            <a:solidFill>
              <a:schemeClr val="tx1"/>
            </a:solidFill>
            <a:round/>
            <a:headEnd/>
            <a:tailEnd/>
          </a:ln>
        </p:spPr>
        <p:txBody>
          <a:bodyPr wrap="none" anchor="ctr"/>
          <a:lstStyle/>
          <a:p>
            <a:endParaRPr lang="en-US"/>
          </a:p>
        </p:txBody>
      </p:sp>
      <p:sp>
        <p:nvSpPr>
          <p:cNvPr id="28720" name="Line 1073"/>
          <p:cNvSpPr>
            <a:spLocks noChangeShapeType="1"/>
          </p:cNvSpPr>
          <p:nvPr/>
        </p:nvSpPr>
        <p:spPr bwMode="auto">
          <a:xfrm>
            <a:off x="4319588" y="1736725"/>
            <a:ext cx="176212" cy="0"/>
          </a:xfrm>
          <a:prstGeom prst="line">
            <a:avLst/>
          </a:prstGeom>
          <a:noFill/>
          <a:ln w="19050">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0316a"/>
          <p:cNvPicPr>
            <a:picLocks noChangeAspect="1" noChangeArrowheads="1"/>
          </p:cNvPicPr>
          <p:nvPr/>
        </p:nvPicPr>
        <p:blipFill>
          <a:blip r:embed="rId3" cstate="print"/>
          <a:srcRect/>
          <a:stretch>
            <a:fillRect/>
          </a:stretch>
        </p:blipFill>
        <p:spPr bwMode="auto">
          <a:xfrm>
            <a:off x="1619250" y="379413"/>
            <a:ext cx="5905500" cy="6099175"/>
          </a:xfrm>
          <a:prstGeom prst="rect">
            <a:avLst/>
          </a:prstGeom>
          <a:noFill/>
          <a:ln w="9525">
            <a:noFill/>
            <a:miter lim="800000"/>
            <a:headEnd/>
            <a:tailEnd/>
          </a:ln>
        </p:spPr>
      </p:pic>
      <p:sp>
        <p:nvSpPr>
          <p:cNvPr id="29699" name="Rectangle 3" hidden="1"/>
          <p:cNvSpPr>
            <a:spLocks noGrp="1" noChangeArrowheads="1"/>
          </p:cNvSpPr>
          <p:nvPr>
            <p:ph type="title"/>
          </p:nvPr>
        </p:nvSpPr>
        <p:spPr>
          <a:xfrm>
            <a:off x="457200" y="274638"/>
            <a:ext cx="10179050" cy="1143000"/>
          </a:xfrm>
        </p:spPr>
        <p:txBody>
          <a:bodyPr/>
          <a:lstStyle/>
          <a:p>
            <a:r>
              <a:rPr lang="en-US" sz="2000" smtClean="0"/>
              <a:t>	</a:t>
            </a:r>
          </a:p>
        </p:txBody>
      </p:sp>
      <p:sp>
        <p:nvSpPr>
          <p:cNvPr id="29700" name="Rectangle 4"/>
          <p:cNvSpPr>
            <a:spLocks noChangeArrowheads="1"/>
          </p:cNvSpPr>
          <p:nvPr/>
        </p:nvSpPr>
        <p:spPr bwMode="auto">
          <a:xfrm>
            <a:off x="7086600" y="6096000"/>
            <a:ext cx="3429001" cy="1003005"/>
          </a:xfrm>
          <a:prstGeom prst="rect">
            <a:avLst/>
          </a:prstGeom>
          <a:noFill/>
          <a:ln w="9525">
            <a:noFill/>
            <a:miter lim="800000"/>
            <a:headEnd/>
            <a:tailEnd/>
          </a:ln>
        </p:spPr>
        <p:txBody>
          <a:bodyPr wrap="none" lIns="82058" tIns="41029" rIns="82058" bIns="41029"/>
          <a:lstStyle/>
          <a:p>
            <a:pPr algn="l" defTabSz="820738" eaLnBrk="0" hangingPunct="0"/>
            <a:r>
              <a:rPr lang="en-US" sz="1400" dirty="0">
                <a:solidFill>
                  <a:schemeClr val="tx1"/>
                </a:solidFill>
              </a:rPr>
              <a:t>Fig. 3-17a, p. 78, 9</a:t>
            </a:r>
            <a:r>
              <a:rPr lang="en-US" sz="1400" baseline="30000" dirty="0">
                <a:solidFill>
                  <a:schemeClr val="tx1"/>
                </a:solidFill>
              </a:rPr>
              <a:t>th</a:t>
            </a:r>
            <a:endParaRPr lang="en-US" sz="1400" dirty="0">
              <a:solidFill>
                <a:schemeClr val="tx1"/>
              </a:solidFill>
            </a:endParaRPr>
          </a:p>
          <a:p>
            <a:pPr algn="l" defTabSz="820738" eaLnBrk="0" hangingPunct="0"/>
            <a:r>
              <a:rPr lang="en-US" sz="1400" dirty="0" smtClean="0">
                <a:solidFill>
                  <a:schemeClr val="tx1"/>
                </a:solidFill>
              </a:rPr>
              <a:t>Fig</a:t>
            </a:r>
            <a:r>
              <a:rPr lang="en-US" sz="1400" dirty="0">
                <a:solidFill>
                  <a:schemeClr val="tx1"/>
                </a:solidFill>
              </a:rPr>
              <a:t>. 3-16a, p. </a:t>
            </a:r>
            <a:r>
              <a:rPr lang="en-US" sz="1400" dirty="0" smtClean="0">
                <a:solidFill>
                  <a:schemeClr val="tx1"/>
                </a:solidFill>
              </a:rPr>
              <a:t>86, 8</a:t>
            </a:r>
            <a:r>
              <a:rPr lang="en-US" sz="1400" baseline="30000" dirty="0" smtClean="0">
                <a:solidFill>
                  <a:schemeClr val="tx1"/>
                </a:solidFill>
              </a:rPr>
              <a:t>th</a:t>
            </a:r>
            <a:endParaRPr lang="en-US" sz="1400" dirty="0">
              <a:solidFill>
                <a:schemeClr val="tx1"/>
              </a:solidFill>
            </a:endParaRPr>
          </a:p>
          <a:p>
            <a:pPr algn="l" defTabSz="820738" eaLnBrk="0" hangingPunct="0"/>
            <a:r>
              <a:rPr lang="en-US" sz="1400" dirty="0"/>
              <a:t>Fig 3.18a, p. 80 7th</a:t>
            </a:r>
          </a:p>
        </p:txBody>
      </p:sp>
      <p:sp>
        <p:nvSpPr>
          <p:cNvPr id="29701"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a:solidFill>
                  <a:srgbClr val="000000"/>
                </a:solidFill>
              </a:rPr>
              <a:t>Plate B</a:t>
            </a:r>
          </a:p>
        </p:txBody>
      </p:sp>
      <p:sp>
        <p:nvSpPr>
          <p:cNvPr id="29702" name="Text Box 6"/>
          <p:cNvSpPr txBox="1">
            <a:spLocks noChangeArrowheads="1"/>
          </p:cNvSpPr>
          <p:nvPr/>
        </p:nvSpPr>
        <p:spPr bwMode="auto">
          <a:xfrm>
            <a:off x="4114800" y="2905125"/>
            <a:ext cx="1524000" cy="523875"/>
          </a:xfrm>
          <a:prstGeom prst="rect">
            <a:avLst/>
          </a:prstGeom>
          <a:noFill/>
          <a:ln w="9525">
            <a:noFill/>
            <a:miter lim="800000"/>
            <a:headEnd/>
            <a:tailEnd/>
          </a:ln>
        </p:spPr>
        <p:txBody>
          <a:bodyPr>
            <a:spAutoFit/>
          </a:bodyPr>
          <a:lstStyle/>
          <a:p>
            <a:r>
              <a:rPr lang="en-US" sz="2800">
                <a:solidFill>
                  <a:srgbClr val="000000"/>
                </a:solidFill>
              </a:rPr>
              <a:t>Plate A</a:t>
            </a:r>
          </a:p>
        </p:txBody>
      </p:sp>
      <p:sp>
        <p:nvSpPr>
          <p:cNvPr id="29703" name="Text Box 7"/>
          <p:cNvSpPr txBox="1">
            <a:spLocks noChangeArrowheads="1"/>
          </p:cNvSpPr>
          <p:nvPr/>
        </p:nvSpPr>
        <p:spPr bwMode="auto">
          <a:xfrm>
            <a:off x="3808413" y="5486400"/>
            <a:ext cx="1527175" cy="523875"/>
          </a:xfrm>
          <a:prstGeom prst="rect">
            <a:avLst/>
          </a:prstGeom>
          <a:noFill/>
          <a:ln w="9525">
            <a:noFill/>
            <a:miter lim="800000"/>
            <a:headEnd/>
            <a:tailEnd/>
          </a:ln>
        </p:spPr>
        <p:txBody>
          <a:bodyPr>
            <a:spAutoFit/>
          </a:bodyPr>
          <a:lstStyle/>
          <a:p>
            <a:r>
              <a:rPr lang="en-US" sz="2800">
                <a:solidFill>
                  <a:srgbClr val="000000"/>
                </a:solidFill>
              </a:rPr>
              <a:t>Plate C</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39" descr="0316b"/>
          <p:cNvPicPr>
            <a:picLocks noChangeAspect="1" noChangeArrowheads="1"/>
          </p:cNvPicPr>
          <p:nvPr/>
        </p:nvPicPr>
        <p:blipFill>
          <a:blip r:embed="rId3" cstate="print"/>
          <a:srcRect/>
          <a:stretch>
            <a:fillRect/>
          </a:stretch>
        </p:blipFill>
        <p:spPr bwMode="auto">
          <a:xfrm>
            <a:off x="1630363" y="392113"/>
            <a:ext cx="5881687" cy="6072187"/>
          </a:xfrm>
          <a:prstGeom prst="rect">
            <a:avLst/>
          </a:prstGeom>
          <a:noFill/>
          <a:ln w="9525">
            <a:noFill/>
            <a:miter lim="800000"/>
            <a:headEnd/>
            <a:tailEnd/>
          </a:ln>
        </p:spPr>
      </p:pic>
      <p:sp>
        <p:nvSpPr>
          <p:cNvPr id="30723" name="Rectangle 1027" hidden="1"/>
          <p:cNvSpPr>
            <a:spLocks noGrp="1" noChangeArrowheads="1"/>
          </p:cNvSpPr>
          <p:nvPr>
            <p:ph type="title"/>
          </p:nvPr>
        </p:nvSpPr>
        <p:spPr/>
        <p:txBody>
          <a:bodyPr/>
          <a:lstStyle/>
          <a:p>
            <a:r>
              <a:rPr lang="en-US" smtClean="0"/>
              <a:t>	</a:t>
            </a:r>
          </a:p>
        </p:txBody>
      </p:sp>
      <p:sp>
        <p:nvSpPr>
          <p:cNvPr id="30724" name="Text Box 1030"/>
          <p:cNvSpPr txBox="1">
            <a:spLocks noChangeArrowheads="1"/>
          </p:cNvSpPr>
          <p:nvPr/>
        </p:nvSpPr>
        <p:spPr bwMode="auto">
          <a:xfrm>
            <a:off x="7726363" y="1222375"/>
            <a:ext cx="1417637" cy="1190625"/>
          </a:xfrm>
          <a:prstGeom prst="rect">
            <a:avLst/>
          </a:prstGeom>
          <a:noFill/>
          <a:ln w="9525">
            <a:noFill/>
            <a:miter lim="800000"/>
            <a:headEnd/>
            <a:tailEnd/>
          </a:ln>
        </p:spPr>
        <p:txBody>
          <a:bodyPr>
            <a:spAutoFit/>
          </a:bodyPr>
          <a:lstStyle/>
          <a:p>
            <a:r>
              <a:rPr lang="en-US">
                <a:solidFill>
                  <a:srgbClr val="000000"/>
                </a:solidFill>
              </a:rPr>
              <a:t>Sliding: transform plate boundary</a:t>
            </a:r>
          </a:p>
        </p:txBody>
      </p:sp>
      <p:sp>
        <p:nvSpPr>
          <p:cNvPr id="30725" name="Text Box 1031"/>
          <p:cNvSpPr txBox="1">
            <a:spLocks noChangeArrowheads="1"/>
          </p:cNvSpPr>
          <p:nvPr/>
        </p:nvSpPr>
        <p:spPr bwMode="auto">
          <a:xfrm>
            <a:off x="163513" y="3008313"/>
            <a:ext cx="1676400" cy="1190625"/>
          </a:xfrm>
          <a:prstGeom prst="rect">
            <a:avLst/>
          </a:prstGeom>
          <a:noFill/>
          <a:ln w="9525">
            <a:noFill/>
            <a:miter lim="800000"/>
            <a:headEnd/>
            <a:tailEnd/>
          </a:ln>
        </p:spPr>
        <p:txBody>
          <a:bodyPr>
            <a:spAutoFit/>
          </a:bodyPr>
          <a:lstStyle/>
          <a:p>
            <a:r>
              <a:rPr lang="en-US">
                <a:solidFill>
                  <a:srgbClr val="000000"/>
                </a:solidFill>
              </a:rPr>
              <a:t>Overlap: convergent plate boundary</a:t>
            </a:r>
          </a:p>
        </p:txBody>
      </p:sp>
      <p:sp>
        <p:nvSpPr>
          <p:cNvPr id="30726" name="Text Box 1035"/>
          <p:cNvSpPr txBox="1">
            <a:spLocks noChangeArrowheads="1"/>
          </p:cNvSpPr>
          <p:nvPr/>
        </p:nvSpPr>
        <p:spPr bwMode="auto">
          <a:xfrm>
            <a:off x="7726363" y="3048000"/>
            <a:ext cx="1417637" cy="1190625"/>
          </a:xfrm>
          <a:prstGeom prst="rect">
            <a:avLst/>
          </a:prstGeom>
          <a:noFill/>
          <a:ln w="9525">
            <a:noFill/>
            <a:miter lim="800000"/>
            <a:headEnd/>
            <a:tailEnd/>
          </a:ln>
        </p:spPr>
        <p:txBody>
          <a:bodyPr>
            <a:spAutoFit/>
          </a:bodyPr>
          <a:lstStyle/>
          <a:p>
            <a:r>
              <a:rPr lang="en-US">
                <a:solidFill>
                  <a:srgbClr val="000000"/>
                </a:solidFill>
              </a:rPr>
              <a:t>Gap: divergent plate boundary</a:t>
            </a:r>
          </a:p>
        </p:txBody>
      </p:sp>
      <p:sp>
        <p:nvSpPr>
          <p:cNvPr id="30727" name="Line 1040"/>
          <p:cNvSpPr>
            <a:spLocks noChangeShapeType="1"/>
          </p:cNvSpPr>
          <p:nvPr/>
        </p:nvSpPr>
        <p:spPr bwMode="auto">
          <a:xfrm>
            <a:off x="1295400" y="3200400"/>
            <a:ext cx="1371600" cy="1588"/>
          </a:xfrm>
          <a:prstGeom prst="line">
            <a:avLst/>
          </a:prstGeom>
          <a:noFill/>
          <a:ln w="19050">
            <a:solidFill>
              <a:schemeClr val="tx1"/>
            </a:solidFill>
            <a:round/>
            <a:headEnd/>
            <a:tailEnd/>
          </a:ln>
        </p:spPr>
        <p:txBody>
          <a:bodyPr wrap="none" anchor="ctr"/>
          <a:lstStyle/>
          <a:p>
            <a:endParaRPr lang="en-US"/>
          </a:p>
        </p:txBody>
      </p:sp>
      <p:sp>
        <p:nvSpPr>
          <p:cNvPr id="30728" name="Line 1041"/>
          <p:cNvSpPr>
            <a:spLocks noChangeShapeType="1"/>
          </p:cNvSpPr>
          <p:nvPr/>
        </p:nvSpPr>
        <p:spPr bwMode="auto">
          <a:xfrm flipV="1">
            <a:off x="4876800" y="1427163"/>
            <a:ext cx="2859088" cy="401637"/>
          </a:xfrm>
          <a:prstGeom prst="line">
            <a:avLst/>
          </a:prstGeom>
          <a:noFill/>
          <a:ln w="19050">
            <a:solidFill>
              <a:schemeClr val="tx1"/>
            </a:solidFill>
            <a:round/>
            <a:headEnd/>
            <a:tailEnd/>
          </a:ln>
        </p:spPr>
        <p:txBody>
          <a:bodyPr wrap="none" anchor="ctr"/>
          <a:lstStyle/>
          <a:p>
            <a:endParaRPr lang="en-US"/>
          </a:p>
        </p:txBody>
      </p:sp>
      <p:sp>
        <p:nvSpPr>
          <p:cNvPr id="30729" name="Line 1042"/>
          <p:cNvSpPr>
            <a:spLocks noChangeShapeType="1"/>
          </p:cNvSpPr>
          <p:nvPr/>
        </p:nvSpPr>
        <p:spPr bwMode="auto">
          <a:xfrm>
            <a:off x="6637338" y="3209925"/>
            <a:ext cx="1108075" cy="4763"/>
          </a:xfrm>
          <a:prstGeom prst="line">
            <a:avLst/>
          </a:prstGeom>
          <a:noFill/>
          <a:ln w="19050">
            <a:solidFill>
              <a:schemeClr val="tx1"/>
            </a:solidFill>
            <a:round/>
            <a:headEnd/>
            <a:tailEnd/>
          </a:ln>
        </p:spPr>
        <p:txBody>
          <a:bodyPr wrap="none" anchor="ctr"/>
          <a:lstStyle/>
          <a:p>
            <a:endParaRPr lang="en-US"/>
          </a:p>
        </p:txBody>
      </p:sp>
      <p:sp>
        <p:nvSpPr>
          <p:cNvPr id="30730"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a:solidFill>
                  <a:srgbClr val="000000"/>
                </a:solidFill>
              </a:rPr>
              <a:t>Plate B</a:t>
            </a:r>
          </a:p>
        </p:txBody>
      </p:sp>
      <p:sp>
        <p:nvSpPr>
          <p:cNvPr id="30731" name="Text Box 6"/>
          <p:cNvSpPr txBox="1">
            <a:spLocks noChangeArrowheads="1"/>
          </p:cNvSpPr>
          <p:nvPr/>
        </p:nvSpPr>
        <p:spPr bwMode="auto">
          <a:xfrm>
            <a:off x="3810000" y="2905125"/>
            <a:ext cx="1524000" cy="523875"/>
          </a:xfrm>
          <a:prstGeom prst="rect">
            <a:avLst/>
          </a:prstGeom>
          <a:noFill/>
          <a:ln w="9525">
            <a:noFill/>
            <a:miter lim="800000"/>
            <a:headEnd/>
            <a:tailEnd/>
          </a:ln>
        </p:spPr>
        <p:txBody>
          <a:bodyPr>
            <a:spAutoFit/>
          </a:bodyPr>
          <a:lstStyle/>
          <a:p>
            <a:r>
              <a:rPr lang="en-US" sz="2800">
                <a:solidFill>
                  <a:srgbClr val="000000"/>
                </a:solidFill>
              </a:rPr>
              <a:t>Plate A</a:t>
            </a:r>
          </a:p>
        </p:txBody>
      </p:sp>
      <p:sp>
        <p:nvSpPr>
          <p:cNvPr id="30732" name="Text Box 7"/>
          <p:cNvSpPr txBox="1">
            <a:spLocks noChangeArrowheads="1"/>
          </p:cNvSpPr>
          <p:nvPr/>
        </p:nvSpPr>
        <p:spPr bwMode="auto">
          <a:xfrm>
            <a:off x="3806825" y="5486400"/>
            <a:ext cx="1527175" cy="523875"/>
          </a:xfrm>
          <a:prstGeom prst="rect">
            <a:avLst/>
          </a:prstGeom>
          <a:noFill/>
          <a:ln w="9525">
            <a:noFill/>
            <a:miter lim="800000"/>
            <a:headEnd/>
            <a:tailEnd/>
          </a:ln>
        </p:spPr>
        <p:txBody>
          <a:bodyPr>
            <a:spAutoFit/>
          </a:bodyPr>
          <a:lstStyle/>
          <a:p>
            <a:r>
              <a:rPr lang="en-US" sz="2800">
                <a:solidFill>
                  <a:srgbClr val="000000"/>
                </a:solidFill>
              </a:rPr>
              <a:t>Plate C</a:t>
            </a:r>
          </a:p>
        </p:txBody>
      </p:sp>
      <p:sp>
        <p:nvSpPr>
          <p:cNvPr id="30733" name="Rectangle 4"/>
          <p:cNvSpPr>
            <a:spLocks noChangeArrowheads="1"/>
          </p:cNvSpPr>
          <p:nvPr/>
        </p:nvSpPr>
        <p:spPr bwMode="auto">
          <a:xfrm>
            <a:off x="7191376" y="5862637"/>
            <a:ext cx="1948996" cy="842963"/>
          </a:xfrm>
          <a:prstGeom prst="rect">
            <a:avLst/>
          </a:prstGeom>
          <a:noFill/>
          <a:ln w="9525">
            <a:noFill/>
            <a:miter lim="800000"/>
            <a:headEnd/>
            <a:tailEnd/>
          </a:ln>
        </p:spPr>
        <p:txBody>
          <a:bodyPr wrap="none" lIns="82058" tIns="41029" rIns="82058" bIns="41029"/>
          <a:lstStyle/>
          <a:p>
            <a:pPr algn="l" defTabSz="820738" eaLnBrk="0" hangingPunct="0"/>
            <a:r>
              <a:rPr lang="en-US" sz="1400" dirty="0">
                <a:solidFill>
                  <a:schemeClr val="tx1"/>
                </a:solidFill>
              </a:rPr>
              <a:t>Fig. </a:t>
            </a:r>
            <a:r>
              <a:rPr lang="en-US" sz="1400" dirty="0" smtClean="0">
                <a:solidFill>
                  <a:schemeClr val="tx1"/>
                </a:solidFill>
              </a:rPr>
              <a:t>3-17b, </a:t>
            </a:r>
            <a:r>
              <a:rPr lang="en-US" sz="1400" dirty="0">
                <a:solidFill>
                  <a:schemeClr val="tx1"/>
                </a:solidFill>
              </a:rPr>
              <a:t>p. </a:t>
            </a:r>
            <a:r>
              <a:rPr lang="en-US" sz="1400" dirty="0" smtClean="0">
                <a:solidFill>
                  <a:schemeClr val="tx1"/>
                </a:solidFill>
              </a:rPr>
              <a:t>78, 9</a:t>
            </a:r>
            <a:r>
              <a:rPr lang="en-US" sz="1400" baseline="30000" dirty="0" smtClean="0">
                <a:solidFill>
                  <a:schemeClr val="tx1"/>
                </a:solidFill>
              </a:rPr>
              <a:t>th</a:t>
            </a:r>
            <a:endParaRPr lang="en-US" sz="1400" dirty="0">
              <a:solidFill>
                <a:schemeClr val="tx1"/>
              </a:solidFill>
            </a:endParaRPr>
          </a:p>
          <a:p>
            <a:pPr algn="l" defTabSz="820738" eaLnBrk="0" hangingPunct="0"/>
            <a:r>
              <a:rPr lang="en-US" sz="1400" dirty="0" smtClean="0">
                <a:solidFill>
                  <a:schemeClr val="tx1"/>
                </a:solidFill>
              </a:rPr>
              <a:t>Fig</a:t>
            </a:r>
            <a:r>
              <a:rPr lang="en-US" sz="1400" dirty="0">
                <a:solidFill>
                  <a:schemeClr val="tx1"/>
                </a:solidFill>
              </a:rPr>
              <a:t>. 3-16a, p. 86, </a:t>
            </a:r>
            <a:r>
              <a:rPr lang="en-US" sz="1400" dirty="0" smtClean="0">
                <a:solidFill>
                  <a:schemeClr val="tx1"/>
                </a:solidFill>
              </a:rPr>
              <a:t>8</a:t>
            </a:r>
            <a:r>
              <a:rPr lang="en-US" sz="1400" baseline="30000" dirty="0" smtClean="0">
                <a:solidFill>
                  <a:schemeClr val="tx1"/>
                </a:solidFill>
              </a:rPr>
              <a:t>th</a:t>
            </a:r>
            <a:endParaRPr lang="en-US" sz="1400" dirty="0">
              <a:solidFill>
                <a:schemeClr val="tx1"/>
              </a:solidFill>
            </a:endParaRPr>
          </a:p>
          <a:p>
            <a:pPr algn="l" defTabSz="820738" eaLnBrk="0" hangingPunct="0"/>
            <a:r>
              <a:rPr lang="en-US" sz="1400" dirty="0" smtClean="0"/>
              <a:t>Fig </a:t>
            </a:r>
            <a:r>
              <a:rPr lang="en-US" sz="1400" dirty="0"/>
              <a:t>3.18ab p. 80 7th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31747" name="Rectangle 2" hidden="1"/>
          <p:cNvSpPr>
            <a:spLocks noGrp="1" noChangeArrowheads="1"/>
          </p:cNvSpPr>
          <p:nvPr>
            <p:ph type="title"/>
          </p:nvPr>
        </p:nvSpPr>
        <p:spPr/>
        <p:txBody>
          <a:bodyPr/>
          <a:lstStyle/>
          <a:p>
            <a:r>
              <a:rPr lang="en-US" smtClean="0"/>
              <a:t>	</a:t>
            </a:r>
          </a:p>
        </p:txBody>
      </p:sp>
      <p:sp>
        <p:nvSpPr>
          <p:cNvPr id="31748"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Table 3-1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03T01"/>
          <p:cNvPicPr>
            <a:picLocks noChangeAspect="1" noChangeArrowheads="1"/>
          </p:cNvPicPr>
          <p:nvPr/>
        </p:nvPicPr>
        <p:blipFill>
          <a:blip r:embed="rId3" cstate="print">
            <a:lum bright="-52000" contrast="86000"/>
          </a:blip>
          <a:srcRect r="52541" b="65618"/>
          <a:stretch>
            <a:fillRect/>
          </a:stretch>
        </p:blipFill>
        <p:spPr bwMode="auto">
          <a:xfrm>
            <a:off x="57150" y="1279525"/>
            <a:ext cx="9086850" cy="4298950"/>
          </a:xfrm>
          <a:prstGeom prst="rect">
            <a:avLst/>
          </a:prstGeom>
          <a:solidFill>
            <a:schemeClr val="accent1">
              <a:lumMod val="75000"/>
            </a:schemeClr>
          </a:solidFill>
          <a:ln w="9525">
            <a:noFill/>
            <a:miter lim="800000"/>
            <a:headEnd/>
            <a:tailEnd/>
          </a:ln>
          <a:effectLst/>
        </p:spPr>
      </p:pic>
      <p:sp>
        <p:nvSpPr>
          <p:cNvPr id="32771" name="Rectangle 2" hidden="1"/>
          <p:cNvSpPr>
            <a:spLocks noGrp="1" noChangeArrowheads="1"/>
          </p:cNvSpPr>
          <p:nvPr>
            <p:ph type="title"/>
          </p:nvPr>
        </p:nvSpPr>
        <p:spPr/>
        <p:txBody>
          <a:bodyPr/>
          <a:lstStyle/>
          <a:p>
            <a:r>
              <a:rPr lang="en-US" smtClean="0"/>
              <a:t>	</a:t>
            </a:r>
          </a:p>
        </p:txBody>
      </p:sp>
      <p:sp>
        <p:nvSpPr>
          <p:cNvPr id="3277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7" name="Freeform 6"/>
          <p:cNvSpPr/>
          <p:nvPr/>
        </p:nvSpPr>
        <p:spPr bwMode="auto">
          <a:xfrm>
            <a:off x="3733800" y="30194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jan.ucc.nau.edu/~rcb7/namQ.jpg"/>
          <p:cNvPicPr>
            <a:picLocks noChangeAspect="1" noChangeArrowheads="1"/>
          </p:cNvPicPr>
          <p:nvPr/>
        </p:nvPicPr>
        <p:blipFill>
          <a:blip r:embed="rId2" cstate="print"/>
          <a:srcRect/>
          <a:stretch>
            <a:fillRect/>
          </a:stretch>
        </p:blipFill>
        <p:spPr bwMode="auto">
          <a:xfrm>
            <a:off x="1371600" y="381000"/>
            <a:ext cx="6367463" cy="6162675"/>
          </a:xfrm>
          <a:prstGeom prst="rect">
            <a:avLst/>
          </a:prstGeom>
          <a:noFill/>
          <a:ln w="9525">
            <a:noFill/>
            <a:miter lim="800000"/>
            <a:headEnd/>
            <a:tailEnd/>
          </a:ln>
        </p:spPr>
      </p:pic>
    </p:spTree>
    <p:extLst>
      <p:ext uri="{BB962C8B-B14F-4D97-AF65-F5344CB8AC3E}">
        <p14:creationId xmlns:p14="http://schemas.microsoft.com/office/powerpoint/2010/main" val="1180914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9" descr="0317abc"/>
          <p:cNvPicPr>
            <a:picLocks noChangeAspect="1" noChangeArrowheads="1"/>
          </p:cNvPicPr>
          <p:nvPr/>
        </p:nvPicPr>
        <p:blipFill>
          <a:blip r:embed="rId3" cstate="print"/>
          <a:srcRect/>
          <a:stretch>
            <a:fillRect/>
          </a:stretch>
        </p:blipFill>
        <p:spPr bwMode="auto">
          <a:xfrm>
            <a:off x="1449388" y="263525"/>
            <a:ext cx="6142037" cy="6289675"/>
          </a:xfrm>
          <a:prstGeom prst="rect">
            <a:avLst/>
          </a:prstGeom>
          <a:noFill/>
          <a:ln w="9525">
            <a:noFill/>
            <a:miter lim="800000"/>
            <a:headEnd/>
            <a:tailEnd/>
          </a:ln>
        </p:spPr>
      </p:pic>
      <p:sp>
        <p:nvSpPr>
          <p:cNvPr id="33795" name="Rectangle 3" hidden="1"/>
          <p:cNvSpPr>
            <a:spLocks noGrp="1" noChangeArrowheads="1"/>
          </p:cNvSpPr>
          <p:nvPr>
            <p:ph type="title"/>
          </p:nvPr>
        </p:nvSpPr>
        <p:spPr/>
        <p:txBody>
          <a:bodyPr/>
          <a:lstStyle/>
          <a:p>
            <a:r>
              <a:rPr lang="en-US" smtClean="0"/>
              <a:t>	</a:t>
            </a:r>
          </a:p>
        </p:txBody>
      </p:sp>
      <p:sp>
        <p:nvSpPr>
          <p:cNvPr id="33796" name="Rectangle 4"/>
          <p:cNvSpPr>
            <a:spLocks noChangeArrowheads="1"/>
          </p:cNvSpPr>
          <p:nvPr/>
        </p:nvSpPr>
        <p:spPr bwMode="auto">
          <a:xfrm>
            <a:off x="6781800" y="6142703"/>
            <a:ext cx="2379406" cy="6858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3-18, </a:t>
            </a:r>
            <a:r>
              <a:rPr lang="en-US" sz="1400" dirty="0">
                <a:solidFill>
                  <a:schemeClr val="tx1"/>
                </a:solidFill>
              </a:rPr>
              <a:t>p. </a:t>
            </a:r>
            <a:r>
              <a:rPr lang="en-US" sz="1400" dirty="0" smtClean="0">
                <a:solidFill>
                  <a:schemeClr val="tx1"/>
                </a:solidFill>
              </a:rPr>
              <a:t>80,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solidFill>
                  <a:schemeClr val="tx1"/>
                </a:solidFill>
              </a:rPr>
              <a:t>Fig</a:t>
            </a:r>
            <a:r>
              <a:rPr lang="en-US" sz="1400" dirty="0">
                <a:solidFill>
                  <a:schemeClr val="tx1"/>
                </a:solidFill>
              </a:rPr>
              <a:t>. 3-17a-c, p. </a:t>
            </a:r>
            <a:r>
              <a:rPr lang="en-US" sz="1400" dirty="0" smtClean="0">
                <a:solidFill>
                  <a:schemeClr val="tx1"/>
                </a:solidFill>
              </a:rPr>
              <a:t>76, p. 88</a:t>
            </a:r>
            <a:endParaRPr lang="en-US" sz="1400" dirty="0">
              <a:solidFill>
                <a:schemeClr val="tx1"/>
              </a:solidFill>
            </a:endParaRPr>
          </a:p>
          <a:p>
            <a:pPr algn="r" defTabSz="820738" eaLnBrk="0" hangingPunct="0"/>
            <a:r>
              <a:rPr lang="en-US" sz="1400" dirty="0"/>
              <a:t>Fig. 3-19a-c, p. 82</a:t>
            </a:r>
          </a:p>
        </p:txBody>
      </p:sp>
      <p:sp>
        <p:nvSpPr>
          <p:cNvPr id="33797" name="Text Box 5"/>
          <p:cNvSpPr txBox="1">
            <a:spLocks noChangeArrowheads="1"/>
          </p:cNvSpPr>
          <p:nvPr/>
        </p:nvSpPr>
        <p:spPr bwMode="auto">
          <a:xfrm>
            <a:off x="2684463" y="14288"/>
            <a:ext cx="4402137" cy="366712"/>
          </a:xfrm>
          <a:prstGeom prst="rect">
            <a:avLst/>
          </a:prstGeom>
          <a:noFill/>
          <a:ln w="9525">
            <a:noFill/>
            <a:miter lim="800000"/>
            <a:headEnd/>
            <a:tailEnd/>
          </a:ln>
        </p:spPr>
        <p:txBody>
          <a:bodyPr>
            <a:spAutoFit/>
          </a:bodyPr>
          <a:lstStyle/>
          <a:p>
            <a:r>
              <a:rPr lang="en-US">
                <a:solidFill>
                  <a:srgbClr val="000000"/>
                </a:solidFill>
              </a:rPr>
              <a:t>Warping, stretching of East Africa</a:t>
            </a:r>
          </a:p>
        </p:txBody>
      </p:sp>
      <p:sp>
        <p:nvSpPr>
          <p:cNvPr id="33798" name="Text Box 6"/>
          <p:cNvSpPr txBox="1">
            <a:spLocks noChangeArrowheads="1"/>
          </p:cNvSpPr>
          <p:nvPr/>
        </p:nvSpPr>
        <p:spPr bwMode="auto">
          <a:xfrm>
            <a:off x="1495425" y="1298575"/>
            <a:ext cx="2070100" cy="366713"/>
          </a:xfrm>
          <a:prstGeom prst="rect">
            <a:avLst/>
          </a:prstGeom>
          <a:noFill/>
          <a:ln w="9525">
            <a:noFill/>
            <a:miter lim="800000"/>
            <a:headEnd/>
            <a:tailEnd/>
          </a:ln>
        </p:spPr>
        <p:txBody>
          <a:bodyPr>
            <a:spAutoFit/>
          </a:bodyPr>
          <a:lstStyle/>
          <a:p>
            <a:r>
              <a:rPr lang="en-US">
                <a:solidFill>
                  <a:srgbClr val="000000"/>
                </a:solidFill>
              </a:rPr>
              <a:t>Continental crust</a:t>
            </a:r>
          </a:p>
        </p:txBody>
      </p:sp>
      <p:sp>
        <p:nvSpPr>
          <p:cNvPr id="33799" name="Text Box 7"/>
          <p:cNvSpPr txBox="1">
            <a:spLocks noChangeArrowheads="1"/>
          </p:cNvSpPr>
          <p:nvPr/>
        </p:nvSpPr>
        <p:spPr bwMode="auto">
          <a:xfrm>
            <a:off x="3200400" y="2362200"/>
            <a:ext cx="2887663" cy="366713"/>
          </a:xfrm>
          <a:prstGeom prst="rect">
            <a:avLst/>
          </a:prstGeom>
          <a:noFill/>
          <a:ln w="9525">
            <a:noFill/>
            <a:miter lim="800000"/>
            <a:headEnd/>
            <a:tailEnd/>
          </a:ln>
        </p:spPr>
        <p:txBody>
          <a:bodyPr>
            <a:spAutoFit/>
          </a:bodyPr>
          <a:lstStyle/>
          <a:p>
            <a:r>
              <a:rPr lang="en-US">
                <a:solidFill>
                  <a:srgbClr val="000000"/>
                </a:solidFill>
              </a:rPr>
              <a:t>Formation of rift valley</a:t>
            </a:r>
          </a:p>
        </p:txBody>
      </p:sp>
      <p:sp>
        <p:nvSpPr>
          <p:cNvPr id="33800" name="Text Box 8"/>
          <p:cNvSpPr txBox="1">
            <a:spLocks noChangeArrowheads="1"/>
          </p:cNvSpPr>
          <p:nvPr/>
        </p:nvSpPr>
        <p:spPr bwMode="auto">
          <a:xfrm>
            <a:off x="4013200" y="4433888"/>
            <a:ext cx="1092200" cy="366712"/>
          </a:xfrm>
          <a:prstGeom prst="rect">
            <a:avLst/>
          </a:prstGeom>
          <a:noFill/>
          <a:ln w="9525">
            <a:noFill/>
            <a:miter lim="800000"/>
            <a:headEnd/>
            <a:tailEnd/>
          </a:ln>
        </p:spPr>
        <p:txBody>
          <a:bodyPr>
            <a:spAutoFit/>
          </a:bodyPr>
          <a:lstStyle/>
          <a:p>
            <a:r>
              <a:rPr lang="en-US">
                <a:solidFill>
                  <a:srgbClr val="000000"/>
                </a:solidFill>
              </a:rPr>
              <a:t>Red Sea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0317abc"/>
          <p:cNvPicPr>
            <a:picLocks noChangeAspect="1" noChangeArrowheads="1"/>
          </p:cNvPicPr>
          <p:nvPr/>
        </p:nvPicPr>
        <p:blipFill>
          <a:blip r:embed="rId3" cstate="print"/>
          <a:srcRect b="69057"/>
          <a:stretch>
            <a:fillRect/>
          </a:stretch>
        </p:blipFill>
        <p:spPr bwMode="auto">
          <a:xfrm>
            <a:off x="0" y="1979613"/>
            <a:ext cx="9144000" cy="2897187"/>
          </a:xfrm>
          <a:prstGeom prst="rect">
            <a:avLst/>
          </a:prstGeom>
          <a:noFill/>
          <a:ln w="9525">
            <a:noFill/>
            <a:miter lim="800000"/>
            <a:headEnd/>
            <a:tailEnd/>
          </a:ln>
        </p:spPr>
      </p:pic>
      <p:sp>
        <p:nvSpPr>
          <p:cNvPr id="34819" name="Rectangle 3" hidden="1"/>
          <p:cNvSpPr>
            <a:spLocks noGrp="1" noChangeArrowheads="1"/>
          </p:cNvSpPr>
          <p:nvPr>
            <p:ph type="title"/>
          </p:nvPr>
        </p:nvSpPr>
        <p:spPr/>
        <p:txBody>
          <a:bodyPr/>
          <a:lstStyle/>
          <a:p>
            <a:r>
              <a:rPr lang="en-US" smtClean="0"/>
              <a:t>	</a:t>
            </a:r>
          </a:p>
        </p:txBody>
      </p:sp>
      <p:sp>
        <p:nvSpPr>
          <p:cNvPr id="34821" name="Text Box 6"/>
          <p:cNvSpPr txBox="1">
            <a:spLocks noChangeArrowheads="1"/>
          </p:cNvSpPr>
          <p:nvPr/>
        </p:nvSpPr>
        <p:spPr bwMode="auto">
          <a:xfrm>
            <a:off x="381000" y="3429000"/>
            <a:ext cx="2070100" cy="366713"/>
          </a:xfrm>
          <a:prstGeom prst="rect">
            <a:avLst/>
          </a:prstGeom>
          <a:noFill/>
          <a:ln w="9525">
            <a:noFill/>
            <a:miter lim="800000"/>
            <a:headEnd/>
            <a:tailEnd/>
          </a:ln>
        </p:spPr>
        <p:txBody>
          <a:bodyPr>
            <a:spAutoFit/>
          </a:bodyPr>
          <a:lstStyle/>
          <a:p>
            <a:r>
              <a:rPr lang="en-US" dirty="0">
                <a:solidFill>
                  <a:srgbClr val="000000"/>
                </a:solidFill>
              </a:rPr>
              <a:t>Continental crust</a:t>
            </a:r>
          </a:p>
        </p:txBody>
      </p:sp>
      <p:sp>
        <p:nvSpPr>
          <p:cNvPr id="2" name="TextBox 1"/>
          <p:cNvSpPr txBox="1"/>
          <p:nvPr/>
        </p:nvSpPr>
        <p:spPr>
          <a:xfrm>
            <a:off x="2743200" y="5029200"/>
            <a:ext cx="3048000" cy="830997"/>
          </a:xfrm>
          <a:prstGeom prst="rect">
            <a:avLst/>
          </a:prstGeom>
          <a:noFill/>
        </p:spPr>
        <p:txBody>
          <a:bodyPr wrap="square" rtlCol="0">
            <a:spAutoFit/>
          </a:bodyPr>
          <a:lstStyle/>
          <a:p>
            <a:r>
              <a:rPr lang="en-US" dirty="0" smtClean="0"/>
              <a:t>MANTLE PLUME</a:t>
            </a:r>
          </a:p>
          <a:p>
            <a:r>
              <a:rPr lang="en-US" dirty="0" smtClean="0"/>
              <a:t>OR</a:t>
            </a:r>
          </a:p>
          <a:p>
            <a:r>
              <a:rPr lang="en-US" dirty="0" smtClean="0"/>
              <a:t>THERMAL BULDGE</a:t>
            </a:r>
            <a:endParaRPr lang="en-US" dirty="0"/>
          </a:p>
        </p:txBody>
      </p:sp>
      <p:sp>
        <p:nvSpPr>
          <p:cNvPr id="7" name="TextBox 6"/>
          <p:cNvSpPr txBox="1"/>
          <p:nvPr/>
        </p:nvSpPr>
        <p:spPr>
          <a:xfrm>
            <a:off x="3505200" y="1495004"/>
            <a:ext cx="3048000" cy="338554"/>
          </a:xfrm>
          <a:prstGeom prst="rect">
            <a:avLst/>
          </a:prstGeom>
          <a:noFill/>
        </p:spPr>
        <p:txBody>
          <a:bodyPr wrap="square" rtlCol="0">
            <a:spAutoFit/>
          </a:bodyPr>
          <a:lstStyle/>
          <a:p>
            <a:r>
              <a:rPr lang="en-US" dirty="0" smtClean="0"/>
              <a:t>LIFTS &amp; WARPS CONTINENT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9" descr="0317abc"/>
          <p:cNvPicPr>
            <a:picLocks noChangeAspect="1" noChangeArrowheads="1"/>
          </p:cNvPicPr>
          <p:nvPr/>
        </p:nvPicPr>
        <p:blipFill>
          <a:blip r:embed="rId3" cstate="print"/>
          <a:srcRect t="32155" b="33922"/>
          <a:stretch>
            <a:fillRect/>
          </a:stretch>
        </p:blipFill>
        <p:spPr bwMode="auto">
          <a:xfrm>
            <a:off x="0" y="1841500"/>
            <a:ext cx="9144000" cy="3175000"/>
          </a:xfrm>
          <a:prstGeom prst="rect">
            <a:avLst/>
          </a:prstGeom>
          <a:noFill/>
          <a:ln w="9525">
            <a:noFill/>
            <a:miter lim="800000"/>
            <a:headEnd/>
            <a:tailEnd/>
          </a:ln>
        </p:spPr>
      </p:pic>
      <p:sp>
        <p:nvSpPr>
          <p:cNvPr id="35843" name="Rectangle 3" hidden="1"/>
          <p:cNvSpPr>
            <a:spLocks noGrp="1" noChangeArrowheads="1"/>
          </p:cNvSpPr>
          <p:nvPr>
            <p:ph type="title"/>
          </p:nvPr>
        </p:nvSpPr>
        <p:spPr/>
        <p:txBody>
          <a:bodyPr/>
          <a:lstStyle/>
          <a:p>
            <a:r>
              <a:rPr lang="en-US" smtClean="0"/>
              <a:t>	</a:t>
            </a:r>
          </a:p>
        </p:txBody>
      </p:sp>
      <p:sp>
        <p:nvSpPr>
          <p:cNvPr id="35844" name="Text Box 7"/>
          <p:cNvSpPr txBox="1">
            <a:spLocks noChangeArrowheads="1"/>
          </p:cNvSpPr>
          <p:nvPr/>
        </p:nvSpPr>
        <p:spPr bwMode="auto">
          <a:xfrm>
            <a:off x="2057400" y="1841500"/>
            <a:ext cx="5789612" cy="461665"/>
          </a:xfrm>
          <a:prstGeom prst="rect">
            <a:avLst/>
          </a:prstGeom>
          <a:noFill/>
          <a:ln w="9525">
            <a:noFill/>
            <a:miter lim="800000"/>
            <a:headEnd/>
            <a:tailEnd/>
          </a:ln>
        </p:spPr>
        <p:txBody>
          <a:bodyPr wrap="square">
            <a:spAutoFit/>
          </a:bodyPr>
          <a:lstStyle/>
          <a:p>
            <a:r>
              <a:rPr lang="en-US" sz="2400" dirty="0" smtClean="0"/>
              <a:t>Stretching &amp; thinning  forms rift </a:t>
            </a:r>
            <a:r>
              <a:rPr lang="en-US" sz="2400" dirty="0"/>
              <a:t>valley</a:t>
            </a:r>
          </a:p>
        </p:txBody>
      </p:sp>
      <p:sp>
        <p:nvSpPr>
          <p:cNvPr id="5" name="Text Box 7"/>
          <p:cNvSpPr txBox="1">
            <a:spLocks noChangeArrowheads="1"/>
          </p:cNvSpPr>
          <p:nvPr/>
        </p:nvSpPr>
        <p:spPr bwMode="auto">
          <a:xfrm>
            <a:off x="981740" y="4876800"/>
            <a:ext cx="6553200" cy="830997"/>
          </a:xfrm>
          <a:prstGeom prst="rect">
            <a:avLst/>
          </a:prstGeom>
          <a:noFill/>
          <a:ln w="9525">
            <a:noFill/>
            <a:miter lim="800000"/>
            <a:headEnd/>
            <a:tailEnd/>
          </a:ln>
        </p:spPr>
        <p:txBody>
          <a:bodyPr wrap="square">
            <a:spAutoFit/>
          </a:bodyPr>
          <a:lstStyle/>
          <a:p>
            <a:r>
              <a:rPr lang="en-US" sz="2400" dirty="0" smtClean="0"/>
              <a:t>Decompression melting </a:t>
            </a:r>
          </a:p>
          <a:p>
            <a:r>
              <a:rPr lang="en-US" sz="2400" dirty="0" smtClean="0"/>
              <a:t>fills rift with basalt</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0318"/>
          <p:cNvPicPr>
            <a:picLocks noChangeAspect="1" noChangeArrowheads="1"/>
          </p:cNvPicPr>
          <p:nvPr/>
        </p:nvPicPr>
        <p:blipFill>
          <a:blip r:embed="rId3" cstate="print"/>
          <a:srcRect/>
          <a:stretch>
            <a:fillRect/>
          </a:stretch>
        </p:blipFill>
        <p:spPr bwMode="auto">
          <a:xfrm>
            <a:off x="2806700" y="12700"/>
            <a:ext cx="3529013" cy="6832600"/>
          </a:xfrm>
          <a:prstGeom prst="rect">
            <a:avLst/>
          </a:prstGeom>
          <a:noFill/>
          <a:ln w="9525">
            <a:noFill/>
            <a:miter lim="800000"/>
            <a:headEnd/>
            <a:tailEnd/>
          </a:ln>
        </p:spPr>
      </p:pic>
      <p:sp>
        <p:nvSpPr>
          <p:cNvPr id="38915" name="Rectangle 2" hidden="1"/>
          <p:cNvSpPr>
            <a:spLocks noGrp="1" noChangeArrowheads="1"/>
          </p:cNvSpPr>
          <p:nvPr>
            <p:ph type="title"/>
          </p:nvPr>
        </p:nvSpPr>
        <p:spPr>
          <a:xfrm>
            <a:off x="-152400" y="274638"/>
            <a:ext cx="8229600" cy="1143000"/>
          </a:xfrm>
        </p:spPr>
        <p:txBody>
          <a:bodyPr/>
          <a:lstStyle/>
          <a:p>
            <a:pPr>
              <a:lnSpc>
                <a:spcPct val="80000"/>
              </a:lnSpc>
            </a:pPr>
            <a:r>
              <a:rPr lang="en-US" sz="1800" smtClean="0"/>
              <a:t>	</a:t>
            </a:r>
          </a:p>
        </p:txBody>
      </p:sp>
      <p:sp>
        <p:nvSpPr>
          <p:cNvPr id="4" name="Rectangle 3"/>
          <p:cNvSpPr>
            <a:spLocks noChangeArrowheads="1"/>
          </p:cNvSpPr>
          <p:nvPr/>
        </p:nvSpPr>
        <p:spPr bwMode="auto">
          <a:xfrm>
            <a:off x="6420293" y="6184605"/>
            <a:ext cx="2678113" cy="3048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3-19, </a:t>
            </a:r>
            <a:r>
              <a:rPr lang="en-US" sz="1400" dirty="0">
                <a:solidFill>
                  <a:schemeClr val="tx1"/>
                </a:solidFill>
              </a:rPr>
              <a:t>p. </a:t>
            </a:r>
            <a:r>
              <a:rPr lang="en-US" sz="1400" dirty="0" smtClean="0">
                <a:solidFill>
                  <a:schemeClr val="tx1"/>
                </a:solidFill>
              </a:rPr>
              <a:t>82,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solidFill>
                  <a:schemeClr val="tx1"/>
                </a:solidFill>
              </a:rPr>
              <a:t>Fig</a:t>
            </a:r>
            <a:r>
              <a:rPr lang="en-US" sz="1400" dirty="0">
                <a:solidFill>
                  <a:schemeClr val="tx1"/>
                </a:solidFill>
              </a:rPr>
              <a:t>. </a:t>
            </a:r>
            <a:r>
              <a:rPr lang="en-US" sz="1400" dirty="0" smtClean="0">
                <a:solidFill>
                  <a:schemeClr val="tx1"/>
                </a:solidFill>
              </a:rPr>
              <a:t>3-18, </a:t>
            </a:r>
            <a:r>
              <a:rPr lang="en-US" sz="1400" dirty="0">
                <a:solidFill>
                  <a:schemeClr val="tx1"/>
                </a:solidFill>
              </a:rPr>
              <a:t>p. </a:t>
            </a:r>
            <a:r>
              <a:rPr lang="en-US" sz="1400" dirty="0" smtClean="0">
                <a:solidFill>
                  <a:schemeClr val="tx1"/>
                </a:solidFill>
              </a:rPr>
              <a:t>90</a:t>
            </a:r>
            <a:endParaRPr lang="en-US" sz="1400" dirty="0">
              <a:solidFill>
                <a:schemeClr val="tx1"/>
              </a:solidFill>
            </a:endParaRPr>
          </a:p>
          <a:p>
            <a:pPr algn="r" defTabSz="820738" eaLnBrk="0" hangingPunct="0"/>
            <a:r>
              <a:rPr lang="en-US" sz="1400" dirty="0" smtClean="0"/>
              <a:t>Fig</a:t>
            </a:r>
            <a:r>
              <a:rPr lang="en-US" sz="1400" dirty="0"/>
              <a:t>. </a:t>
            </a:r>
            <a:r>
              <a:rPr lang="en-US" sz="1400" dirty="0" smtClean="0"/>
              <a:t>3-20, </a:t>
            </a:r>
            <a:r>
              <a:rPr lang="en-US" sz="1400" dirty="0"/>
              <a:t>p. </a:t>
            </a:r>
            <a:r>
              <a:rPr lang="en-US" sz="1400" dirty="0" smtClean="0"/>
              <a:t>83</a:t>
            </a:r>
          </a:p>
          <a:p>
            <a:pPr algn="r" defTabSz="820738" eaLnBrk="0" hangingPunct="0"/>
            <a:r>
              <a:rPr lang="en-US" sz="1400" dirty="0" smtClean="0"/>
              <a:t> </a:t>
            </a:r>
            <a:endParaRPr lang="en-US" sz="1400" dirty="0"/>
          </a:p>
          <a:p>
            <a:pPr algn="r" defTabSz="820738" eaLnBrk="0" hangingPunct="0"/>
            <a:endParaRPr lang="en-US" sz="1400" dirty="0"/>
          </a:p>
          <a:p>
            <a:pPr algn="r" defTabSz="820738" eaLnBrk="0" hangingPunct="0"/>
            <a:endParaRPr lang="en-US"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0317d"/>
          <p:cNvPicPr>
            <a:picLocks noChangeAspect="1" noChangeArrowheads="1"/>
          </p:cNvPicPr>
          <p:nvPr/>
        </p:nvPicPr>
        <p:blipFill>
          <a:blip r:embed="rId3" cstate="print"/>
          <a:srcRect/>
          <a:stretch>
            <a:fillRect/>
          </a:stretch>
        </p:blipFill>
        <p:spPr bwMode="auto">
          <a:xfrm>
            <a:off x="88900" y="2079625"/>
            <a:ext cx="8964613" cy="2698750"/>
          </a:xfrm>
          <a:prstGeom prst="rect">
            <a:avLst/>
          </a:prstGeom>
          <a:noFill/>
          <a:ln w="9525">
            <a:noFill/>
            <a:miter lim="800000"/>
            <a:headEnd/>
            <a:tailEnd/>
          </a:ln>
        </p:spPr>
      </p:pic>
      <p:sp>
        <p:nvSpPr>
          <p:cNvPr id="39939" name="Rectangle 2" hidden="1"/>
          <p:cNvSpPr>
            <a:spLocks noGrp="1" noChangeArrowheads="1"/>
          </p:cNvSpPr>
          <p:nvPr>
            <p:ph type="title"/>
          </p:nvPr>
        </p:nvSpPr>
        <p:spPr/>
        <p:txBody>
          <a:bodyPr/>
          <a:lstStyle/>
          <a:p>
            <a:r>
              <a:rPr lang="en-US" smtClean="0"/>
              <a:t>	</a:t>
            </a:r>
          </a:p>
        </p:txBody>
      </p:sp>
      <p:sp>
        <p:nvSpPr>
          <p:cNvPr id="39940" name="Rectangle 3"/>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a:t>
            </a:r>
            <a:r>
              <a:rPr lang="en-US" sz="1400" dirty="0" smtClean="0"/>
              <a:t>82, </a:t>
            </a:r>
            <a:r>
              <a:rPr lang="en-US" sz="1400" dirty="0" smtClean="0">
                <a:solidFill>
                  <a:schemeClr val="tx1"/>
                </a:solidFill>
              </a:rPr>
              <a:t>88,80</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0317d"/>
          <p:cNvPicPr>
            <a:picLocks noChangeAspect="1" noChangeArrowheads="1"/>
          </p:cNvPicPr>
          <p:nvPr/>
        </p:nvPicPr>
        <p:blipFill>
          <a:blip r:embed="rId3" cstate="print"/>
          <a:srcRect/>
          <a:stretch>
            <a:fillRect/>
          </a:stretch>
        </p:blipFill>
        <p:spPr bwMode="auto">
          <a:xfrm>
            <a:off x="81643" y="2079625"/>
            <a:ext cx="8964613" cy="2698750"/>
          </a:xfrm>
          <a:prstGeom prst="rect">
            <a:avLst/>
          </a:prstGeom>
          <a:noFill/>
          <a:ln w="9525">
            <a:noFill/>
            <a:miter lim="800000"/>
            <a:headEnd/>
            <a:tailEnd/>
          </a:ln>
        </p:spPr>
      </p:pic>
      <p:sp>
        <p:nvSpPr>
          <p:cNvPr id="39939" name="Rectangle 2" hidden="1"/>
          <p:cNvSpPr>
            <a:spLocks noGrp="1" noChangeArrowheads="1"/>
          </p:cNvSpPr>
          <p:nvPr>
            <p:ph type="title"/>
          </p:nvPr>
        </p:nvSpPr>
        <p:spPr/>
        <p:txBody>
          <a:bodyPr/>
          <a:lstStyle/>
          <a:p>
            <a:r>
              <a:rPr lang="en-US" smtClean="0"/>
              <a:t>	</a:t>
            </a:r>
          </a:p>
        </p:txBody>
      </p:sp>
      <p:sp>
        <p:nvSpPr>
          <p:cNvPr id="2" name="Arc 1"/>
          <p:cNvSpPr/>
          <p:nvPr/>
        </p:nvSpPr>
        <p:spPr bwMode="auto">
          <a:xfrm rot="9017428">
            <a:off x="4169571" y="2085358"/>
            <a:ext cx="423858" cy="948460"/>
          </a:xfrm>
          <a:prstGeom prst="arc">
            <a:avLst>
              <a:gd name="adj1" fmla="val 1648899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7" name="Arc 6"/>
          <p:cNvSpPr/>
          <p:nvPr/>
        </p:nvSpPr>
        <p:spPr bwMode="auto">
          <a:xfrm rot="9017428">
            <a:off x="3242010" y="1999119"/>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8" name="Arc 7"/>
          <p:cNvSpPr/>
          <p:nvPr/>
        </p:nvSpPr>
        <p:spPr bwMode="auto">
          <a:xfrm rot="9017428">
            <a:off x="2221301" y="1927566"/>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9" name="Arc 8"/>
          <p:cNvSpPr/>
          <p:nvPr/>
        </p:nvSpPr>
        <p:spPr bwMode="auto">
          <a:xfrm rot="9017428">
            <a:off x="1764099" y="1905795"/>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0" name="Arc 9"/>
          <p:cNvSpPr/>
          <p:nvPr/>
        </p:nvSpPr>
        <p:spPr bwMode="auto">
          <a:xfrm rot="9017428">
            <a:off x="544901" y="1927566"/>
            <a:ext cx="434198" cy="1084092"/>
          </a:xfrm>
          <a:prstGeom prst="arc">
            <a:avLst>
              <a:gd name="adj1" fmla="val 16485949"/>
              <a:gd name="adj2"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1" name="Arc 10"/>
          <p:cNvSpPr/>
          <p:nvPr/>
        </p:nvSpPr>
        <p:spPr bwMode="auto">
          <a:xfrm rot="3095283">
            <a:off x="5333229" y="2348676"/>
            <a:ext cx="423858" cy="948460"/>
          </a:xfrm>
          <a:prstGeom prst="arc">
            <a:avLst>
              <a:gd name="adj1" fmla="val 16488999"/>
              <a:gd name="adj2" fmla="val 1778188"/>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12" name="Arc 11"/>
          <p:cNvSpPr/>
          <p:nvPr/>
        </p:nvSpPr>
        <p:spPr bwMode="auto">
          <a:xfrm rot="3095283">
            <a:off x="6158734" y="2272475"/>
            <a:ext cx="423858" cy="948460"/>
          </a:xfrm>
          <a:prstGeom prst="arc">
            <a:avLst>
              <a:gd name="adj1" fmla="val 16746570"/>
              <a:gd name="adj2" fmla="val 1778188"/>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cxnSp>
        <p:nvCxnSpPr>
          <p:cNvPr id="4" name="Straight Arrow Connector 3"/>
          <p:cNvCxnSpPr/>
          <p:nvPr/>
        </p:nvCxnSpPr>
        <p:spPr bwMode="auto">
          <a:xfrm flipH="1">
            <a:off x="6400800" y="2746705"/>
            <a:ext cx="182536" cy="148895"/>
          </a:xfrm>
          <a:prstGeom prst="straightConnector1">
            <a:avLst/>
          </a:prstGeom>
          <a:noFill/>
          <a:ln w="25400" cap="flat" cmpd="sng" algn="ctr">
            <a:solidFill>
              <a:srgbClr val="FF0000"/>
            </a:solidFill>
            <a:prstDash val="solid"/>
            <a:round/>
            <a:headEnd type="none" w="med" len="med"/>
            <a:tailEnd type="triangle"/>
          </a:ln>
          <a:effectLst/>
        </p:spPr>
      </p:cxnSp>
      <p:cxnSp>
        <p:nvCxnSpPr>
          <p:cNvPr id="16" name="Straight Arrow Connector 15"/>
          <p:cNvCxnSpPr/>
          <p:nvPr/>
        </p:nvCxnSpPr>
        <p:spPr bwMode="auto">
          <a:xfrm flipH="1">
            <a:off x="5638800" y="2753077"/>
            <a:ext cx="182536" cy="148895"/>
          </a:xfrm>
          <a:prstGeom prst="straightConnector1">
            <a:avLst/>
          </a:prstGeom>
          <a:noFill/>
          <a:ln w="2540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V="1">
            <a:off x="6614113" y="2747820"/>
            <a:ext cx="168328" cy="154152"/>
          </a:xfrm>
          <a:prstGeom prst="straightConnector1">
            <a:avLst/>
          </a:prstGeom>
          <a:noFill/>
          <a:ln w="25400"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V="1">
            <a:off x="5825164" y="2765901"/>
            <a:ext cx="168328" cy="154152"/>
          </a:xfrm>
          <a:prstGeom prst="straightConnector1">
            <a:avLst/>
          </a:prstGeom>
          <a:noFill/>
          <a:ln w="25400" cap="flat" cmpd="sng" algn="ctr">
            <a:solidFill>
              <a:srgbClr val="FF0000"/>
            </a:solidFill>
            <a:prstDash val="solid"/>
            <a:round/>
            <a:headEnd type="none" w="med" len="med"/>
            <a:tailEnd type="triangle"/>
          </a:ln>
          <a:effectLst/>
        </p:spPr>
      </p:cxnSp>
      <p:cxnSp>
        <p:nvCxnSpPr>
          <p:cNvPr id="20" name="Straight Arrow Connector 19"/>
          <p:cNvCxnSpPr/>
          <p:nvPr/>
        </p:nvCxnSpPr>
        <p:spPr bwMode="auto">
          <a:xfrm>
            <a:off x="4381500" y="2772008"/>
            <a:ext cx="1143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5" name="Straight Arrow Connector 24"/>
          <p:cNvCxnSpPr/>
          <p:nvPr/>
        </p:nvCxnSpPr>
        <p:spPr bwMode="auto">
          <a:xfrm>
            <a:off x="3459109" y="2781806"/>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7" name="Straight Arrow Connector 26"/>
          <p:cNvCxnSpPr/>
          <p:nvPr/>
        </p:nvCxnSpPr>
        <p:spPr bwMode="auto">
          <a:xfrm>
            <a:off x="2438400" y="2707783"/>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8" name="Straight Arrow Connector 27"/>
          <p:cNvCxnSpPr/>
          <p:nvPr/>
        </p:nvCxnSpPr>
        <p:spPr bwMode="auto">
          <a:xfrm>
            <a:off x="1981199" y="2712138"/>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29" name="Straight Arrow Connector 28"/>
          <p:cNvCxnSpPr/>
          <p:nvPr/>
        </p:nvCxnSpPr>
        <p:spPr bwMode="auto">
          <a:xfrm>
            <a:off x="762000" y="2716493"/>
            <a:ext cx="152400" cy="148045"/>
          </a:xfrm>
          <a:prstGeom prst="straightConnector1">
            <a:avLst/>
          </a:prstGeom>
          <a:noFill/>
          <a:ln w="25400" cap="flat" cmpd="sng" algn="ctr">
            <a:solidFill>
              <a:srgbClr val="FF0000"/>
            </a:solidFill>
            <a:prstDash val="solid"/>
            <a:round/>
            <a:headEnd type="none" w="med" len="med"/>
            <a:tailEnd type="triangle"/>
          </a:ln>
          <a:effectLst/>
        </p:spPr>
      </p:cxnSp>
      <p:cxnSp>
        <p:nvCxnSpPr>
          <p:cNvPr id="30" name="Straight Arrow Connector 29"/>
          <p:cNvCxnSpPr/>
          <p:nvPr/>
        </p:nvCxnSpPr>
        <p:spPr bwMode="auto">
          <a:xfrm flipH="1" flipV="1">
            <a:off x="576146" y="2743094"/>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2" name="Straight Arrow Connector 31"/>
          <p:cNvCxnSpPr/>
          <p:nvPr/>
        </p:nvCxnSpPr>
        <p:spPr bwMode="auto">
          <a:xfrm flipH="1" flipV="1">
            <a:off x="1752600" y="2693872"/>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3" name="Straight Arrow Connector 32"/>
          <p:cNvCxnSpPr/>
          <p:nvPr/>
        </p:nvCxnSpPr>
        <p:spPr bwMode="auto">
          <a:xfrm flipH="1" flipV="1">
            <a:off x="2259980" y="2738637"/>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4" name="Straight Arrow Connector 33"/>
          <p:cNvCxnSpPr/>
          <p:nvPr/>
        </p:nvCxnSpPr>
        <p:spPr bwMode="auto">
          <a:xfrm flipH="1" flipV="1">
            <a:off x="3200400" y="2753077"/>
            <a:ext cx="152400" cy="146346"/>
          </a:xfrm>
          <a:prstGeom prst="straightConnector1">
            <a:avLst/>
          </a:prstGeom>
          <a:noFill/>
          <a:ln w="25400" cap="flat" cmpd="sng" algn="ctr">
            <a:solidFill>
              <a:srgbClr val="FF0000"/>
            </a:solidFill>
            <a:prstDash val="solid"/>
            <a:round/>
            <a:headEnd type="none" w="med" len="med"/>
            <a:tailEnd type="triangle"/>
          </a:ln>
          <a:effectLst/>
        </p:spPr>
      </p:cxnSp>
      <p:cxnSp>
        <p:nvCxnSpPr>
          <p:cNvPr id="35" name="Straight Arrow Connector 34"/>
          <p:cNvCxnSpPr/>
          <p:nvPr/>
        </p:nvCxnSpPr>
        <p:spPr bwMode="auto">
          <a:xfrm flipH="1" flipV="1">
            <a:off x="4114800" y="2746705"/>
            <a:ext cx="152400" cy="146346"/>
          </a:xfrm>
          <a:prstGeom prst="straightConnector1">
            <a:avLst/>
          </a:prstGeom>
          <a:noFill/>
          <a:ln w="25400" cap="flat" cmpd="sng" algn="ctr">
            <a:solidFill>
              <a:srgbClr val="FF0000"/>
            </a:solidFill>
            <a:prstDash val="solid"/>
            <a:round/>
            <a:headEnd type="none" w="med" len="med"/>
            <a:tailEnd type="triangle"/>
          </a:ln>
          <a:effectLst/>
        </p:spPr>
      </p:cxnSp>
      <p:sp>
        <p:nvSpPr>
          <p:cNvPr id="26" name="Rectangle 3"/>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a:t>
            </a:r>
            <a:r>
              <a:rPr lang="en-US" sz="1400" dirty="0" smtClean="0"/>
              <a:t>82, </a:t>
            </a:r>
            <a:r>
              <a:rPr lang="en-US" sz="1400" dirty="0" smtClean="0">
                <a:solidFill>
                  <a:schemeClr val="tx1"/>
                </a:solidFill>
              </a:rPr>
              <a:t>88,80</a:t>
            </a:r>
            <a:r>
              <a:rPr lang="en-US" sz="1400" dirty="0" smtClean="0"/>
              <a:t> </a:t>
            </a:r>
            <a:endParaRPr lang="en-US" sz="1400" dirty="0"/>
          </a:p>
        </p:txBody>
      </p:sp>
    </p:spTree>
    <p:extLst>
      <p:ext uri="{BB962C8B-B14F-4D97-AF65-F5344CB8AC3E}">
        <p14:creationId xmlns:p14="http://schemas.microsoft.com/office/powerpoint/2010/main" val="688283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0318"/>
          <p:cNvPicPr>
            <a:picLocks noChangeAspect="1" noChangeArrowheads="1"/>
          </p:cNvPicPr>
          <p:nvPr/>
        </p:nvPicPr>
        <p:blipFill>
          <a:blip r:embed="rId3" cstate="print"/>
          <a:srcRect/>
          <a:stretch>
            <a:fillRect/>
          </a:stretch>
        </p:blipFill>
        <p:spPr bwMode="auto">
          <a:xfrm>
            <a:off x="2806700" y="12700"/>
            <a:ext cx="3529013" cy="6832600"/>
          </a:xfrm>
          <a:prstGeom prst="rect">
            <a:avLst/>
          </a:prstGeom>
          <a:noFill/>
          <a:ln w="9525">
            <a:noFill/>
            <a:miter lim="800000"/>
            <a:headEnd/>
            <a:tailEnd/>
          </a:ln>
        </p:spPr>
      </p:pic>
      <p:sp>
        <p:nvSpPr>
          <p:cNvPr id="36867" name="Rectangle 2" hidden="1"/>
          <p:cNvSpPr>
            <a:spLocks noGrp="1" noChangeArrowheads="1"/>
          </p:cNvSpPr>
          <p:nvPr>
            <p:ph type="title"/>
          </p:nvPr>
        </p:nvSpPr>
        <p:spPr>
          <a:xfrm>
            <a:off x="-152400" y="274638"/>
            <a:ext cx="8229600" cy="1143000"/>
          </a:xfrm>
        </p:spPr>
        <p:txBody>
          <a:bodyPr/>
          <a:lstStyle/>
          <a:p>
            <a:pPr>
              <a:lnSpc>
                <a:spcPct val="80000"/>
              </a:lnSpc>
            </a:pPr>
            <a:r>
              <a:rPr lang="en-US" sz="1800" smtClean="0"/>
              <a:t>	</a:t>
            </a:r>
          </a:p>
        </p:txBody>
      </p:sp>
      <p:sp>
        <p:nvSpPr>
          <p:cNvPr id="5" name="Rectangle 4"/>
          <p:cNvSpPr>
            <a:spLocks noChangeArrowheads="1"/>
          </p:cNvSpPr>
          <p:nvPr/>
        </p:nvSpPr>
        <p:spPr bwMode="auto">
          <a:xfrm>
            <a:off x="6420293" y="6184605"/>
            <a:ext cx="2678113" cy="3048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3-19, </a:t>
            </a:r>
            <a:r>
              <a:rPr lang="en-US" sz="1400" dirty="0">
                <a:solidFill>
                  <a:schemeClr val="tx1"/>
                </a:solidFill>
              </a:rPr>
              <a:t>p. </a:t>
            </a:r>
            <a:r>
              <a:rPr lang="en-US" sz="1400" dirty="0" smtClean="0">
                <a:solidFill>
                  <a:schemeClr val="tx1"/>
                </a:solidFill>
              </a:rPr>
              <a:t>82,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solidFill>
                  <a:schemeClr val="tx1"/>
                </a:solidFill>
              </a:rPr>
              <a:t>Fig</a:t>
            </a:r>
            <a:r>
              <a:rPr lang="en-US" sz="1400" dirty="0">
                <a:solidFill>
                  <a:schemeClr val="tx1"/>
                </a:solidFill>
              </a:rPr>
              <a:t>. </a:t>
            </a:r>
            <a:r>
              <a:rPr lang="en-US" sz="1400" dirty="0" smtClean="0">
                <a:solidFill>
                  <a:schemeClr val="tx1"/>
                </a:solidFill>
              </a:rPr>
              <a:t>3-18, </a:t>
            </a:r>
            <a:r>
              <a:rPr lang="en-US" sz="1400" dirty="0">
                <a:solidFill>
                  <a:schemeClr val="tx1"/>
                </a:solidFill>
              </a:rPr>
              <a:t>p. </a:t>
            </a:r>
            <a:r>
              <a:rPr lang="en-US" sz="1400" dirty="0" smtClean="0">
                <a:solidFill>
                  <a:schemeClr val="tx1"/>
                </a:solidFill>
              </a:rPr>
              <a:t>90</a:t>
            </a:r>
            <a:endParaRPr lang="en-US" sz="1400" dirty="0">
              <a:solidFill>
                <a:schemeClr val="tx1"/>
              </a:solidFill>
            </a:endParaRPr>
          </a:p>
          <a:p>
            <a:pPr algn="r" defTabSz="820738" eaLnBrk="0" hangingPunct="0"/>
            <a:r>
              <a:rPr lang="en-US" sz="1400" dirty="0" smtClean="0"/>
              <a:t>Fig</a:t>
            </a:r>
            <a:r>
              <a:rPr lang="en-US" sz="1400" dirty="0"/>
              <a:t>. </a:t>
            </a:r>
            <a:r>
              <a:rPr lang="en-US" sz="1400" dirty="0" smtClean="0"/>
              <a:t>3-20, </a:t>
            </a:r>
            <a:r>
              <a:rPr lang="en-US" sz="1400" dirty="0"/>
              <a:t>p. </a:t>
            </a:r>
            <a:r>
              <a:rPr lang="en-US" sz="1400" dirty="0" smtClean="0"/>
              <a:t>83</a:t>
            </a:r>
          </a:p>
          <a:p>
            <a:pPr algn="r" defTabSz="820738" eaLnBrk="0" hangingPunct="0"/>
            <a:r>
              <a:rPr lang="en-US" sz="1400" dirty="0" smtClean="0"/>
              <a:t> </a:t>
            </a:r>
            <a:endParaRPr lang="en-US" sz="1400" dirty="0"/>
          </a:p>
          <a:p>
            <a:pPr algn="r" defTabSz="820738" eaLnBrk="0" hangingPunct="0"/>
            <a:endParaRPr lang="en-US" sz="1400" dirty="0"/>
          </a:p>
          <a:p>
            <a:pPr algn="r" defTabSz="820738" eaLnBrk="0" hangingPunct="0"/>
            <a:endParaRPr lang="en-US"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9" descr="0317abc"/>
          <p:cNvPicPr>
            <a:picLocks noChangeAspect="1" noChangeArrowheads="1"/>
          </p:cNvPicPr>
          <p:nvPr/>
        </p:nvPicPr>
        <p:blipFill>
          <a:blip r:embed="rId3" cstate="print"/>
          <a:srcRect t="68501"/>
          <a:stretch>
            <a:fillRect/>
          </a:stretch>
        </p:blipFill>
        <p:spPr bwMode="auto">
          <a:xfrm>
            <a:off x="0" y="2133600"/>
            <a:ext cx="9144000" cy="2949575"/>
          </a:xfrm>
          <a:prstGeom prst="rect">
            <a:avLst/>
          </a:prstGeom>
          <a:noFill/>
          <a:ln w="9525">
            <a:noFill/>
            <a:miter lim="800000"/>
            <a:headEnd/>
            <a:tailEnd/>
          </a:ln>
        </p:spPr>
      </p:pic>
      <p:sp>
        <p:nvSpPr>
          <p:cNvPr id="37891" name="Rectangle 3" hidden="1"/>
          <p:cNvSpPr>
            <a:spLocks noGrp="1" noChangeArrowheads="1"/>
          </p:cNvSpPr>
          <p:nvPr>
            <p:ph type="title"/>
          </p:nvPr>
        </p:nvSpPr>
        <p:spPr/>
        <p:txBody>
          <a:bodyPr/>
          <a:lstStyle/>
          <a:p>
            <a:r>
              <a:rPr lang="en-US" smtClean="0"/>
              <a:t>	</a:t>
            </a:r>
          </a:p>
        </p:txBody>
      </p:sp>
      <p:sp>
        <p:nvSpPr>
          <p:cNvPr id="37892" name="Text Box 8"/>
          <p:cNvSpPr txBox="1">
            <a:spLocks noChangeArrowheads="1"/>
          </p:cNvSpPr>
          <p:nvPr/>
        </p:nvSpPr>
        <p:spPr bwMode="auto">
          <a:xfrm>
            <a:off x="3803650" y="2819400"/>
            <a:ext cx="1536700" cy="400050"/>
          </a:xfrm>
          <a:prstGeom prst="rect">
            <a:avLst/>
          </a:prstGeom>
          <a:noFill/>
          <a:ln w="9525">
            <a:noFill/>
            <a:miter lim="800000"/>
            <a:headEnd/>
            <a:tailEnd/>
          </a:ln>
        </p:spPr>
        <p:txBody>
          <a:bodyPr>
            <a:spAutoFit/>
          </a:bodyPr>
          <a:lstStyle/>
          <a:p>
            <a:r>
              <a:rPr lang="en-US" sz="2000">
                <a:solidFill>
                  <a:srgbClr val="000000"/>
                </a:solidFill>
              </a:rPr>
              <a:t>Red Sea</a:t>
            </a:r>
          </a:p>
        </p:txBody>
      </p:sp>
      <p:sp>
        <p:nvSpPr>
          <p:cNvPr id="5" name="Text Box 7"/>
          <p:cNvSpPr txBox="1">
            <a:spLocks noChangeArrowheads="1"/>
          </p:cNvSpPr>
          <p:nvPr/>
        </p:nvSpPr>
        <p:spPr bwMode="auto">
          <a:xfrm>
            <a:off x="2287588" y="1470599"/>
            <a:ext cx="5789612" cy="830997"/>
          </a:xfrm>
          <a:prstGeom prst="rect">
            <a:avLst/>
          </a:prstGeom>
          <a:noFill/>
          <a:ln w="9525">
            <a:noFill/>
            <a:miter lim="800000"/>
            <a:headEnd/>
            <a:tailEnd/>
          </a:ln>
        </p:spPr>
        <p:txBody>
          <a:bodyPr wrap="square">
            <a:spAutoFit/>
          </a:bodyPr>
          <a:lstStyle/>
          <a:p>
            <a:r>
              <a:rPr lang="en-US" sz="2400" dirty="0" smtClean="0"/>
              <a:t>Spreading, cooling and isostatic subsidence forms linear sea</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2" descr="0319b"/>
          <p:cNvPicPr>
            <a:picLocks noChangeAspect="1" noChangeArrowheads="1"/>
          </p:cNvPicPr>
          <p:nvPr/>
        </p:nvPicPr>
        <p:blipFill>
          <a:blip r:embed="rId3" cstate="print"/>
          <a:srcRect/>
          <a:stretch>
            <a:fillRect/>
          </a:stretch>
        </p:blipFill>
        <p:spPr bwMode="auto">
          <a:xfrm>
            <a:off x="88900" y="1733550"/>
            <a:ext cx="8966200" cy="4133850"/>
          </a:xfrm>
          <a:prstGeom prst="rect">
            <a:avLst/>
          </a:prstGeom>
          <a:noFill/>
          <a:ln w="9525">
            <a:noFill/>
            <a:miter lim="800000"/>
            <a:headEnd/>
            <a:tailEnd/>
          </a:ln>
        </p:spPr>
      </p:pic>
      <p:sp>
        <p:nvSpPr>
          <p:cNvPr id="40963" name="Rectangle 3" hidden="1"/>
          <p:cNvSpPr>
            <a:spLocks noGrp="1" noChangeArrowheads="1"/>
          </p:cNvSpPr>
          <p:nvPr>
            <p:ph type="title"/>
          </p:nvPr>
        </p:nvSpPr>
        <p:spPr/>
        <p:txBody>
          <a:bodyPr/>
          <a:lstStyle/>
          <a:p>
            <a:r>
              <a:rPr lang="en-US" smtClean="0"/>
              <a:t>	</a:t>
            </a:r>
          </a:p>
        </p:txBody>
      </p:sp>
      <p:sp>
        <p:nvSpPr>
          <p:cNvPr id="40964" name="Rectangle 4"/>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a:t>
            </a:r>
            <a:r>
              <a:rPr lang="en-US" sz="1400" dirty="0" smtClean="0"/>
              <a:t>84, </a:t>
            </a:r>
            <a:r>
              <a:rPr lang="en-US" sz="1400" dirty="0" smtClean="0">
                <a:solidFill>
                  <a:schemeClr val="tx1"/>
                </a:solidFill>
              </a:rPr>
              <a:t>91, 83</a:t>
            </a:r>
            <a:endParaRPr lang="en-US" sz="1400" dirty="0">
              <a:solidFill>
                <a:schemeClr val="tx1"/>
              </a:solidFill>
            </a:endParaRPr>
          </a:p>
        </p:txBody>
      </p:sp>
      <p:sp>
        <p:nvSpPr>
          <p:cNvPr id="40966" name="Text Box 6"/>
          <p:cNvSpPr txBox="1">
            <a:spLocks noChangeArrowheads="1"/>
          </p:cNvSpPr>
          <p:nvPr/>
        </p:nvSpPr>
        <p:spPr bwMode="auto">
          <a:xfrm>
            <a:off x="1625600" y="1309688"/>
            <a:ext cx="1803400" cy="366712"/>
          </a:xfrm>
          <a:prstGeom prst="rect">
            <a:avLst/>
          </a:prstGeom>
          <a:noFill/>
          <a:ln w="9525">
            <a:noFill/>
            <a:miter lim="800000"/>
            <a:headEnd/>
            <a:tailEnd/>
          </a:ln>
        </p:spPr>
        <p:txBody>
          <a:bodyPr>
            <a:spAutoFit/>
          </a:bodyPr>
          <a:lstStyle/>
          <a:p>
            <a:r>
              <a:rPr lang="en-US">
                <a:solidFill>
                  <a:srgbClr val="000000"/>
                </a:solidFill>
              </a:rPr>
              <a:t>South America</a:t>
            </a:r>
          </a:p>
        </p:txBody>
      </p:sp>
      <p:sp>
        <p:nvSpPr>
          <p:cNvPr id="40967" name="Text Box 7"/>
          <p:cNvSpPr txBox="1">
            <a:spLocks noChangeArrowheads="1"/>
          </p:cNvSpPr>
          <p:nvPr/>
        </p:nvSpPr>
        <p:spPr bwMode="auto">
          <a:xfrm>
            <a:off x="4164013" y="1295400"/>
            <a:ext cx="571500" cy="366713"/>
          </a:xfrm>
          <a:prstGeom prst="rect">
            <a:avLst/>
          </a:prstGeom>
          <a:noFill/>
          <a:ln w="9525">
            <a:noFill/>
            <a:miter lim="800000"/>
            <a:headEnd/>
            <a:tailEnd/>
          </a:ln>
        </p:spPr>
        <p:txBody>
          <a:bodyPr>
            <a:spAutoFit/>
          </a:bodyPr>
          <a:lstStyle/>
          <a:p>
            <a:r>
              <a:rPr lang="en-US">
                <a:solidFill>
                  <a:srgbClr val="000000"/>
                </a:solidFill>
              </a:rPr>
              <a:t>Rift</a:t>
            </a:r>
          </a:p>
        </p:txBody>
      </p:sp>
      <p:sp>
        <p:nvSpPr>
          <p:cNvPr id="40968" name="Text Box 8"/>
          <p:cNvSpPr txBox="1">
            <a:spLocks noChangeArrowheads="1"/>
          </p:cNvSpPr>
          <p:nvPr/>
        </p:nvSpPr>
        <p:spPr bwMode="auto">
          <a:xfrm>
            <a:off x="5219700" y="1295400"/>
            <a:ext cx="1028700" cy="366713"/>
          </a:xfrm>
          <a:prstGeom prst="rect">
            <a:avLst/>
          </a:prstGeom>
          <a:noFill/>
          <a:ln w="9525">
            <a:noFill/>
            <a:miter lim="800000"/>
            <a:headEnd/>
            <a:tailEnd/>
          </a:ln>
        </p:spPr>
        <p:txBody>
          <a:bodyPr>
            <a:spAutoFit/>
          </a:bodyPr>
          <a:lstStyle/>
          <a:p>
            <a:r>
              <a:rPr lang="en-US" dirty="0">
                <a:solidFill>
                  <a:srgbClr val="000000"/>
                </a:solidFill>
              </a:rPr>
              <a:t>Atlantic</a:t>
            </a:r>
          </a:p>
        </p:txBody>
      </p:sp>
      <p:sp>
        <p:nvSpPr>
          <p:cNvPr id="40969" name="Text Box 9"/>
          <p:cNvSpPr txBox="1">
            <a:spLocks noChangeArrowheads="1"/>
          </p:cNvSpPr>
          <p:nvPr/>
        </p:nvSpPr>
        <p:spPr bwMode="auto">
          <a:xfrm>
            <a:off x="7831138" y="1295400"/>
            <a:ext cx="838200" cy="366713"/>
          </a:xfrm>
          <a:prstGeom prst="rect">
            <a:avLst/>
          </a:prstGeom>
          <a:noFill/>
          <a:ln w="9525">
            <a:noFill/>
            <a:miter lim="800000"/>
            <a:headEnd/>
            <a:tailEnd/>
          </a:ln>
        </p:spPr>
        <p:txBody>
          <a:bodyPr>
            <a:spAutoFit/>
          </a:bodyPr>
          <a:lstStyle/>
          <a:p>
            <a:r>
              <a:rPr lang="en-US">
                <a:solidFill>
                  <a:srgbClr val="000000"/>
                </a:solidFill>
              </a:rPr>
              <a:t>Africa</a:t>
            </a:r>
          </a:p>
        </p:txBody>
      </p:sp>
      <p:sp>
        <p:nvSpPr>
          <p:cNvPr id="40970" name="Text Box 10"/>
          <p:cNvSpPr txBox="1">
            <a:spLocks noChangeArrowheads="1"/>
          </p:cNvSpPr>
          <p:nvPr/>
        </p:nvSpPr>
        <p:spPr bwMode="auto">
          <a:xfrm>
            <a:off x="0" y="5272088"/>
            <a:ext cx="2362200" cy="366712"/>
          </a:xfrm>
          <a:prstGeom prst="rect">
            <a:avLst/>
          </a:prstGeom>
          <a:noFill/>
          <a:ln w="9525">
            <a:noFill/>
            <a:miter lim="800000"/>
            <a:headEnd/>
            <a:tailEnd/>
          </a:ln>
        </p:spPr>
        <p:txBody>
          <a:bodyPr>
            <a:spAutoFit/>
          </a:bodyPr>
          <a:lstStyle/>
          <a:p>
            <a:r>
              <a:rPr lang="en-US">
                <a:solidFill>
                  <a:srgbClr val="000000"/>
                </a:solidFill>
              </a:rPr>
              <a:t>Continental crust</a:t>
            </a:r>
          </a:p>
        </p:txBody>
      </p:sp>
      <p:sp>
        <p:nvSpPr>
          <p:cNvPr id="40971" name="Text Box 11"/>
          <p:cNvSpPr txBox="1">
            <a:spLocks noChangeArrowheads="1"/>
          </p:cNvSpPr>
          <p:nvPr/>
        </p:nvSpPr>
        <p:spPr bwMode="auto">
          <a:xfrm>
            <a:off x="4953000" y="5043488"/>
            <a:ext cx="1701800" cy="366712"/>
          </a:xfrm>
          <a:prstGeom prst="rect">
            <a:avLst/>
          </a:prstGeom>
          <a:noFill/>
          <a:ln w="9525">
            <a:noFill/>
            <a:miter lim="800000"/>
            <a:headEnd/>
            <a:tailEnd/>
          </a:ln>
        </p:spPr>
        <p:txBody>
          <a:bodyPr>
            <a:spAutoFit/>
          </a:bodyPr>
          <a:lstStyle/>
          <a:p>
            <a:r>
              <a:rPr lang="en-US">
                <a:solidFill>
                  <a:srgbClr val="000000"/>
                </a:solidFill>
              </a:rPr>
              <a:t>Oceanic crust</a:t>
            </a:r>
          </a:p>
        </p:txBody>
      </p:sp>
      <p:sp>
        <p:nvSpPr>
          <p:cNvPr id="40972" name="Line 13"/>
          <p:cNvSpPr>
            <a:spLocks noChangeShapeType="1"/>
          </p:cNvSpPr>
          <p:nvPr/>
        </p:nvSpPr>
        <p:spPr bwMode="auto">
          <a:xfrm>
            <a:off x="4419600" y="1600200"/>
            <a:ext cx="0" cy="228600"/>
          </a:xfrm>
          <a:prstGeom prst="line">
            <a:avLst/>
          </a:prstGeom>
          <a:noFill/>
          <a:ln w="19050">
            <a:solidFill>
              <a:schemeClr val="tx1"/>
            </a:solidFill>
            <a:round/>
            <a:headEnd/>
            <a:tailEnd/>
          </a:ln>
        </p:spPr>
        <p:txBody>
          <a:bodyPr wrap="none" anchor="ctr"/>
          <a:lstStyle/>
          <a:p>
            <a:endParaRPr lang="en-US"/>
          </a:p>
        </p:txBody>
      </p:sp>
      <p:sp>
        <p:nvSpPr>
          <p:cNvPr id="40974" name="Line 15"/>
          <p:cNvSpPr>
            <a:spLocks noChangeShapeType="1"/>
          </p:cNvSpPr>
          <p:nvPr/>
        </p:nvSpPr>
        <p:spPr bwMode="auto">
          <a:xfrm>
            <a:off x="609600" y="4953000"/>
            <a:ext cx="0" cy="381000"/>
          </a:xfrm>
          <a:prstGeom prst="line">
            <a:avLst/>
          </a:prstGeom>
          <a:noFill/>
          <a:ln w="19050">
            <a:solidFill>
              <a:schemeClr val="tx1"/>
            </a:solidFill>
            <a:round/>
            <a:headEnd/>
            <a:tailEnd/>
          </a:ln>
        </p:spPr>
        <p:txBody>
          <a:bodyPr wrap="none" anchor="ctr"/>
          <a:lstStyle/>
          <a:p>
            <a:endParaRPr lang="en-US"/>
          </a:p>
        </p:txBody>
      </p:sp>
      <p:sp>
        <p:nvSpPr>
          <p:cNvPr id="40975" name="Line 16"/>
          <p:cNvSpPr>
            <a:spLocks noChangeShapeType="1"/>
          </p:cNvSpPr>
          <p:nvPr/>
        </p:nvSpPr>
        <p:spPr bwMode="auto">
          <a:xfrm>
            <a:off x="5622925" y="4945063"/>
            <a:ext cx="0" cy="188912"/>
          </a:xfrm>
          <a:prstGeom prst="line">
            <a:avLst/>
          </a:prstGeom>
          <a:noFill/>
          <a:ln w="19050">
            <a:solidFill>
              <a:schemeClr val="tx1"/>
            </a:solidFill>
            <a:round/>
            <a:headEnd/>
            <a:tailEnd/>
          </a:ln>
        </p:spPr>
        <p:txBody>
          <a:bodyPr wrap="none" anchor="ctr"/>
          <a:lstStyle/>
          <a:p>
            <a:endParaRPr lang="en-US"/>
          </a:p>
        </p:txBody>
      </p:sp>
      <p:sp>
        <p:nvSpPr>
          <p:cNvPr id="19" name="Text Box 7"/>
          <p:cNvSpPr txBox="1">
            <a:spLocks noChangeArrowheads="1"/>
          </p:cNvSpPr>
          <p:nvPr/>
        </p:nvSpPr>
        <p:spPr bwMode="auto">
          <a:xfrm>
            <a:off x="1872586" y="533400"/>
            <a:ext cx="5789612" cy="461665"/>
          </a:xfrm>
          <a:prstGeom prst="rect">
            <a:avLst/>
          </a:prstGeom>
          <a:noFill/>
          <a:ln w="9525">
            <a:noFill/>
            <a:miter lim="800000"/>
            <a:headEnd/>
            <a:tailEnd/>
          </a:ln>
        </p:spPr>
        <p:txBody>
          <a:bodyPr wrap="square">
            <a:spAutoFit/>
          </a:bodyPr>
          <a:lstStyle/>
          <a:p>
            <a:r>
              <a:rPr lang="en-US" sz="2400" dirty="0" smtClean="0"/>
              <a:t>@ ~ 30-50 my mid-ocean ridge forms</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Forming a Divergent Boundary</a:t>
            </a:r>
            <a:endParaRPr lang="en-US" sz="400" smtClean="0">
              <a:solidFill>
                <a:srgbClr val="000000"/>
              </a:solidFill>
              <a:latin typeface="Lucida Grande" pitchFamily="84" charset="0"/>
            </a:endParaRPr>
          </a:p>
        </p:txBody>
      </p:sp>
    </p:spTree>
    <p:controls>
      <mc:AlternateContent xmlns:mc="http://schemas.openxmlformats.org/markup-compatibility/2006">
        <mc:Choice xmlns:v="urn:schemas-microsoft-com:vml" Requires="v">
          <p:control spid="1048"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webcamcruise.com/North%20America%20Map,%20with%20Canada%20and%20Central%20America_fichiers/north_america_map.jpg"/>
          <p:cNvPicPr>
            <a:picLocks noChangeAspect="1" noChangeArrowheads="1"/>
          </p:cNvPicPr>
          <p:nvPr/>
        </p:nvPicPr>
        <p:blipFill>
          <a:blip r:embed="rId2" cstate="print"/>
          <a:srcRect/>
          <a:stretch>
            <a:fillRect/>
          </a:stretch>
        </p:blipFill>
        <p:spPr bwMode="auto">
          <a:xfrm>
            <a:off x="1462088" y="762000"/>
            <a:ext cx="6462712" cy="5943600"/>
          </a:xfrm>
          <a:prstGeom prst="rect">
            <a:avLst/>
          </a:prstGeom>
          <a:noFill/>
          <a:ln w="9525">
            <a:noFill/>
            <a:miter lim="800000"/>
            <a:headEnd/>
            <a:tailEnd/>
          </a:ln>
        </p:spPr>
      </p:pic>
    </p:spTree>
    <p:extLst>
      <p:ext uri="{BB962C8B-B14F-4D97-AF65-F5344CB8AC3E}">
        <p14:creationId xmlns:p14="http://schemas.microsoft.com/office/powerpoint/2010/main" val="3995347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r>
              <a:rPr lang="en-US" smtClean="0"/>
              <a:t>	</a:t>
            </a:r>
          </a:p>
        </p:txBody>
      </p:sp>
      <p:sp>
        <p:nvSpPr>
          <p:cNvPr id="41987"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pic>
        <p:nvPicPr>
          <p:cNvPr id="5" name="Picture 4" descr="03T01"/>
          <p:cNvPicPr>
            <a:picLocks noChangeAspect="1" noChangeArrowheads="1"/>
          </p:cNvPicPr>
          <p:nvPr/>
        </p:nvPicPr>
        <p:blipFill>
          <a:blip r:embed="rId3" cstate="print">
            <a:lum bright="-52000" contrast="86000"/>
          </a:blip>
          <a:srcRect r="52541" b="65618"/>
          <a:stretch>
            <a:fillRect/>
          </a:stretch>
        </p:blipFill>
        <p:spPr bwMode="auto">
          <a:xfrm>
            <a:off x="57150" y="1279525"/>
            <a:ext cx="9086850" cy="4298950"/>
          </a:xfrm>
          <a:prstGeom prst="rect">
            <a:avLst/>
          </a:prstGeom>
          <a:solidFill>
            <a:schemeClr val="accent1">
              <a:lumMod val="75000"/>
            </a:schemeClr>
          </a:solidFill>
          <a:ln w="9525">
            <a:noFill/>
            <a:miter lim="800000"/>
            <a:headEnd/>
            <a:tailEnd/>
          </a:ln>
          <a:effectLst/>
        </p:spPr>
      </p:pic>
      <p:sp>
        <p:nvSpPr>
          <p:cNvPr id="6" name="Freeform 5"/>
          <p:cNvSpPr/>
          <p:nvPr/>
        </p:nvSpPr>
        <p:spPr bwMode="auto">
          <a:xfrm>
            <a:off x="3733800" y="30194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3733800" y="45434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43011" name="Rectangle 2" hidden="1"/>
          <p:cNvSpPr>
            <a:spLocks noGrp="1" noChangeArrowheads="1"/>
          </p:cNvSpPr>
          <p:nvPr>
            <p:ph type="title"/>
          </p:nvPr>
        </p:nvSpPr>
        <p:spPr/>
        <p:txBody>
          <a:bodyPr/>
          <a:lstStyle/>
          <a:p>
            <a:r>
              <a:rPr lang="en-US" smtClean="0"/>
              <a:t>	</a:t>
            </a:r>
          </a:p>
        </p:txBody>
      </p:sp>
      <p:sp>
        <p:nvSpPr>
          <p:cNvPr id="4301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6" name="Freeform 5"/>
          <p:cNvSpPr/>
          <p:nvPr/>
        </p:nvSpPr>
        <p:spPr bwMode="auto">
          <a:xfrm>
            <a:off x="304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44035" name="Rectangle 2" hidden="1"/>
          <p:cNvSpPr>
            <a:spLocks noGrp="1" noChangeArrowheads="1"/>
          </p:cNvSpPr>
          <p:nvPr>
            <p:ph type="title"/>
          </p:nvPr>
        </p:nvSpPr>
        <p:spPr/>
        <p:txBody>
          <a:bodyPr/>
          <a:lstStyle/>
          <a:p>
            <a:r>
              <a:rPr lang="en-US" smtClean="0"/>
              <a:t>	</a:t>
            </a:r>
          </a:p>
        </p:txBody>
      </p:sp>
      <p:sp>
        <p:nvSpPr>
          <p:cNvPr id="44036"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45" descr="0323a"/>
          <p:cNvPicPr>
            <a:picLocks noChangeAspect="1" noChangeArrowheads="1"/>
          </p:cNvPicPr>
          <p:nvPr/>
        </p:nvPicPr>
        <p:blipFill>
          <a:blip r:embed="rId3" cstate="print"/>
          <a:srcRect/>
          <a:stretch>
            <a:fillRect/>
          </a:stretch>
        </p:blipFill>
        <p:spPr bwMode="auto">
          <a:xfrm>
            <a:off x="381000" y="684443"/>
            <a:ext cx="8534400" cy="5753100"/>
          </a:xfrm>
          <a:prstGeom prst="rect">
            <a:avLst/>
          </a:prstGeom>
          <a:noFill/>
          <a:ln w="9525">
            <a:noFill/>
            <a:miter lim="800000"/>
            <a:headEnd/>
            <a:tailEnd/>
          </a:ln>
        </p:spPr>
      </p:pic>
      <p:sp>
        <p:nvSpPr>
          <p:cNvPr id="45059" name="Rectangle 1027" hidden="1"/>
          <p:cNvSpPr>
            <a:spLocks noGrp="1" noChangeArrowheads="1"/>
          </p:cNvSpPr>
          <p:nvPr>
            <p:ph type="title"/>
          </p:nvPr>
        </p:nvSpPr>
        <p:spPr/>
        <p:txBody>
          <a:bodyPr/>
          <a:lstStyle/>
          <a:p>
            <a:r>
              <a:rPr lang="en-US" smtClean="0"/>
              <a:t>	</a:t>
            </a:r>
          </a:p>
        </p:txBody>
      </p:sp>
      <p:sp>
        <p:nvSpPr>
          <p:cNvPr id="45060" name="Rectangle 1028"/>
          <p:cNvSpPr>
            <a:spLocks noChangeArrowheads="1"/>
          </p:cNvSpPr>
          <p:nvPr/>
        </p:nvSpPr>
        <p:spPr bwMode="auto">
          <a:xfrm>
            <a:off x="5313721" y="5662613"/>
            <a:ext cx="3810000" cy="990600"/>
          </a:xfrm>
          <a:prstGeom prst="rect">
            <a:avLst/>
          </a:prstGeom>
          <a:noFill/>
          <a:ln w="9525">
            <a:noFill/>
            <a:miter lim="800000"/>
            <a:headEnd/>
            <a:tailEnd/>
          </a:ln>
        </p:spPr>
        <p:txBody>
          <a:bodyPr wrap="none" lIns="82058" tIns="41029" rIns="82058" bIns="41029"/>
          <a:lstStyle/>
          <a:p>
            <a:pPr algn="r" defTabSz="820738" eaLnBrk="0" hangingPunct="0"/>
            <a:endParaRPr lang="en-US" sz="1400" dirty="0" smtClean="0"/>
          </a:p>
          <a:p>
            <a:pPr algn="r" defTabSz="820738" eaLnBrk="0" hangingPunct="0"/>
            <a:r>
              <a:rPr lang="en-US" sz="1400" dirty="0">
                <a:solidFill>
                  <a:schemeClr val="tx1"/>
                </a:solidFill>
              </a:rPr>
              <a:t>Fig. </a:t>
            </a:r>
            <a:r>
              <a:rPr lang="en-US" sz="1400" dirty="0" smtClean="0">
                <a:solidFill>
                  <a:schemeClr val="tx1"/>
                </a:solidFill>
              </a:rPr>
              <a:t>3-23a, </a:t>
            </a:r>
            <a:r>
              <a:rPr lang="en-US" sz="1400" dirty="0">
                <a:solidFill>
                  <a:schemeClr val="tx1"/>
                </a:solidFill>
              </a:rPr>
              <a:t>p. </a:t>
            </a:r>
            <a:r>
              <a:rPr lang="en-US" sz="1400" dirty="0" smtClean="0">
                <a:solidFill>
                  <a:schemeClr val="tx1"/>
                </a:solidFill>
              </a:rPr>
              <a:t>86,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Fig</a:t>
            </a:r>
            <a:r>
              <a:rPr lang="en-US" sz="1400" dirty="0"/>
              <a:t>. 3-25a, p. 86</a:t>
            </a:r>
          </a:p>
          <a:p>
            <a:pPr algn="r" defTabSz="820738" eaLnBrk="0" hangingPunct="0"/>
            <a:r>
              <a:rPr lang="en-US" sz="1400" dirty="0"/>
              <a:t>Fig. 3-23a, p. </a:t>
            </a:r>
            <a:r>
              <a:rPr lang="en-US" sz="1400" dirty="0" smtClean="0"/>
              <a:t>81</a:t>
            </a:r>
          </a:p>
          <a:p>
            <a:pPr algn="r" defTabSz="820738" eaLnBrk="0" hangingPunct="0"/>
            <a:r>
              <a:rPr lang="en-US" sz="1400" dirty="0">
                <a:solidFill>
                  <a:schemeClr val="tx1"/>
                </a:solidFill>
              </a:rPr>
              <a:t>Fig. </a:t>
            </a:r>
            <a:r>
              <a:rPr lang="en-US" sz="1400" dirty="0" smtClean="0">
                <a:solidFill>
                  <a:schemeClr val="tx1"/>
                </a:solidFill>
              </a:rPr>
              <a:t>3-22a</a:t>
            </a:r>
            <a:r>
              <a:rPr lang="en-US" sz="1400" dirty="0">
                <a:solidFill>
                  <a:schemeClr val="tx1"/>
                </a:solidFill>
              </a:rPr>
              <a:t>, p. </a:t>
            </a:r>
            <a:r>
              <a:rPr lang="en-US" sz="1400" dirty="0" smtClean="0">
                <a:solidFill>
                  <a:schemeClr val="tx1"/>
                </a:solidFill>
              </a:rPr>
              <a:t>94</a:t>
            </a:r>
            <a:endParaRPr lang="en-US" sz="1400" dirty="0">
              <a:solidFill>
                <a:schemeClr val="tx1"/>
              </a:solidFill>
            </a:endParaRPr>
          </a:p>
          <a:p>
            <a:pPr algn="r" defTabSz="820738" eaLnBrk="0" hangingPunct="0"/>
            <a:endParaRPr lang="en-US" sz="1400" dirty="0"/>
          </a:p>
        </p:txBody>
      </p:sp>
      <p:sp>
        <p:nvSpPr>
          <p:cNvPr id="45061" name="Text Box 1029"/>
          <p:cNvSpPr txBox="1">
            <a:spLocks noChangeArrowheads="1"/>
          </p:cNvSpPr>
          <p:nvPr/>
        </p:nvSpPr>
        <p:spPr bwMode="auto">
          <a:xfrm>
            <a:off x="3124200" y="90488"/>
            <a:ext cx="1574800" cy="366712"/>
          </a:xfrm>
          <a:prstGeom prst="rect">
            <a:avLst/>
          </a:prstGeom>
          <a:noFill/>
          <a:ln w="9525">
            <a:noFill/>
            <a:miter lim="800000"/>
            <a:headEnd/>
            <a:tailEnd/>
          </a:ln>
        </p:spPr>
        <p:txBody>
          <a:bodyPr>
            <a:spAutoFit/>
          </a:bodyPr>
          <a:lstStyle/>
          <a:p>
            <a:r>
              <a:rPr lang="en-US">
                <a:solidFill>
                  <a:srgbClr val="000000"/>
                </a:solidFill>
              </a:rPr>
              <a:t>Marginal sea</a:t>
            </a:r>
          </a:p>
        </p:txBody>
      </p:sp>
      <p:sp>
        <p:nvSpPr>
          <p:cNvPr id="45062" name="Text Box 1030"/>
          <p:cNvSpPr txBox="1">
            <a:spLocks noChangeArrowheads="1"/>
          </p:cNvSpPr>
          <p:nvPr/>
        </p:nvSpPr>
        <p:spPr bwMode="auto">
          <a:xfrm>
            <a:off x="4594225" y="242888"/>
            <a:ext cx="1349375" cy="641350"/>
          </a:xfrm>
          <a:prstGeom prst="rect">
            <a:avLst/>
          </a:prstGeom>
          <a:noFill/>
          <a:ln w="9525">
            <a:noFill/>
            <a:miter lim="800000"/>
            <a:headEnd/>
            <a:tailEnd/>
          </a:ln>
        </p:spPr>
        <p:txBody>
          <a:bodyPr>
            <a:spAutoFit/>
          </a:bodyPr>
          <a:lstStyle/>
          <a:p>
            <a:r>
              <a:rPr lang="en-US">
                <a:solidFill>
                  <a:srgbClr val="000000"/>
                </a:solidFill>
              </a:rPr>
              <a:t>Volcanic arc</a:t>
            </a:r>
          </a:p>
        </p:txBody>
      </p:sp>
      <p:sp>
        <p:nvSpPr>
          <p:cNvPr id="45063" name="Text Box 1031"/>
          <p:cNvSpPr txBox="1">
            <a:spLocks noChangeArrowheads="1"/>
          </p:cNvSpPr>
          <p:nvPr/>
        </p:nvSpPr>
        <p:spPr bwMode="auto">
          <a:xfrm>
            <a:off x="5705475" y="242888"/>
            <a:ext cx="952500" cy="366712"/>
          </a:xfrm>
          <a:prstGeom prst="rect">
            <a:avLst/>
          </a:prstGeom>
          <a:noFill/>
          <a:ln w="9525">
            <a:noFill/>
            <a:miter lim="800000"/>
            <a:headEnd/>
            <a:tailEnd/>
          </a:ln>
        </p:spPr>
        <p:txBody>
          <a:bodyPr>
            <a:spAutoFit/>
          </a:bodyPr>
          <a:lstStyle/>
          <a:p>
            <a:r>
              <a:rPr lang="en-US">
                <a:solidFill>
                  <a:srgbClr val="000000"/>
                </a:solidFill>
              </a:rPr>
              <a:t>Trench</a:t>
            </a:r>
          </a:p>
        </p:txBody>
      </p:sp>
      <p:sp>
        <p:nvSpPr>
          <p:cNvPr id="45064" name="Text Box 1032"/>
          <p:cNvSpPr txBox="1">
            <a:spLocks noChangeArrowheads="1"/>
          </p:cNvSpPr>
          <p:nvPr/>
        </p:nvSpPr>
        <p:spPr bwMode="auto">
          <a:xfrm>
            <a:off x="76200" y="471488"/>
            <a:ext cx="1447800" cy="366712"/>
          </a:xfrm>
          <a:prstGeom prst="rect">
            <a:avLst/>
          </a:prstGeom>
          <a:noFill/>
          <a:ln w="9525">
            <a:noFill/>
            <a:miter lim="800000"/>
            <a:headEnd/>
            <a:tailEnd/>
          </a:ln>
        </p:spPr>
        <p:txBody>
          <a:bodyPr>
            <a:spAutoFit/>
          </a:bodyPr>
          <a:lstStyle/>
          <a:p>
            <a:r>
              <a:rPr lang="en-US">
                <a:solidFill>
                  <a:srgbClr val="000000"/>
                </a:solidFill>
              </a:rPr>
              <a:t>Continental</a:t>
            </a:r>
          </a:p>
        </p:txBody>
      </p:sp>
      <p:sp>
        <p:nvSpPr>
          <p:cNvPr id="45065" name="Text Box 1033"/>
          <p:cNvSpPr txBox="1">
            <a:spLocks noChangeArrowheads="1"/>
          </p:cNvSpPr>
          <p:nvPr/>
        </p:nvSpPr>
        <p:spPr bwMode="auto">
          <a:xfrm>
            <a:off x="7537450" y="609600"/>
            <a:ext cx="1079500" cy="366713"/>
          </a:xfrm>
          <a:prstGeom prst="rect">
            <a:avLst/>
          </a:prstGeom>
          <a:noFill/>
          <a:ln w="9525">
            <a:noFill/>
            <a:miter lim="800000"/>
            <a:headEnd/>
            <a:tailEnd/>
          </a:ln>
        </p:spPr>
        <p:txBody>
          <a:bodyPr>
            <a:spAutoFit/>
          </a:bodyPr>
          <a:lstStyle/>
          <a:p>
            <a:r>
              <a:rPr lang="en-US">
                <a:solidFill>
                  <a:srgbClr val="000000"/>
                </a:solidFill>
              </a:rPr>
              <a:t>Oceanic</a:t>
            </a:r>
          </a:p>
        </p:txBody>
      </p:sp>
      <p:sp>
        <p:nvSpPr>
          <p:cNvPr id="45066" name="Text Box 1034"/>
          <p:cNvSpPr txBox="1">
            <a:spLocks noChangeArrowheads="1"/>
          </p:cNvSpPr>
          <p:nvPr/>
        </p:nvSpPr>
        <p:spPr bwMode="auto">
          <a:xfrm>
            <a:off x="112713" y="776288"/>
            <a:ext cx="749300" cy="366712"/>
          </a:xfrm>
          <a:prstGeom prst="rect">
            <a:avLst/>
          </a:prstGeom>
          <a:noFill/>
          <a:ln w="9525">
            <a:noFill/>
            <a:miter lim="800000"/>
            <a:headEnd/>
            <a:tailEnd/>
          </a:ln>
        </p:spPr>
        <p:txBody>
          <a:bodyPr>
            <a:spAutoFit/>
          </a:bodyPr>
          <a:lstStyle/>
          <a:p>
            <a:r>
              <a:rPr lang="en-US">
                <a:solidFill>
                  <a:srgbClr val="000000"/>
                </a:solidFill>
              </a:rPr>
              <a:t>crust</a:t>
            </a:r>
          </a:p>
        </p:txBody>
      </p:sp>
      <p:sp>
        <p:nvSpPr>
          <p:cNvPr id="45067" name="Text Box 1035"/>
          <p:cNvSpPr txBox="1">
            <a:spLocks noChangeArrowheads="1"/>
          </p:cNvSpPr>
          <p:nvPr/>
        </p:nvSpPr>
        <p:spPr bwMode="auto">
          <a:xfrm>
            <a:off x="1066800" y="882650"/>
            <a:ext cx="1417638" cy="641350"/>
          </a:xfrm>
          <a:prstGeom prst="rect">
            <a:avLst/>
          </a:prstGeom>
          <a:noFill/>
          <a:ln w="9525">
            <a:noFill/>
            <a:miter lim="800000"/>
            <a:headEnd/>
            <a:tailEnd/>
          </a:ln>
        </p:spPr>
        <p:txBody>
          <a:bodyPr>
            <a:spAutoFit/>
          </a:bodyPr>
          <a:lstStyle/>
          <a:p>
            <a:r>
              <a:rPr lang="en-US">
                <a:solidFill>
                  <a:srgbClr val="000000"/>
                </a:solidFill>
              </a:rPr>
              <a:t>Oceanic crust</a:t>
            </a:r>
          </a:p>
        </p:txBody>
      </p:sp>
      <p:sp>
        <p:nvSpPr>
          <p:cNvPr id="45068" name="Text Box 1036"/>
          <p:cNvSpPr txBox="1">
            <a:spLocks noChangeArrowheads="1"/>
          </p:cNvSpPr>
          <p:nvPr/>
        </p:nvSpPr>
        <p:spPr bwMode="auto">
          <a:xfrm>
            <a:off x="7537450" y="852488"/>
            <a:ext cx="1422400" cy="366712"/>
          </a:xfrm>
          <a:prstGeom prst="rect">
            <a:avLst/>
          </a:prstGeom>
          <a:noFill/>
          <a:ln w="9525">
            <a:noFill/>
            <a:miter lim="800000"/>
            <a:headEnd/>
            <a:tailEnd/>
          </a:ln>
        </p:spPr>
        <p:txBody>
          <a:bodyPr>
            <a:spAutoFit/>
          </a:bodyPr>
          <a:lstStyle/>
          <a:p>
            <a:r>
              <a:rPr lang="en-US">
                <a:solidFill>
                  <a:srgbClr val="000000"/>
                </a:solidFill>
              </a:rPr>
              <a:t>lithosphere</a:t>
            </a:r>
          </a:p>
        </p:txBody>
      </p:sp>
      <p:sp>
        <p:nvSpPr>
          <p:cNvPr id="45069" name="Text Box 1037"/>
          <p:cNvSpPr txBox="1">
            <a:spLocks noChangeArrowheads="1"/>
          </p:cNvSpPr>
          <p:nvPr/>
        </p:nvSpPr>
        <p:spPr bwMode="auto">
          <a:xfrm>
            <a:off x="914400" y="4114800"/>
            <a:ext cx="1905000" cy="641350"/>
          </a:xfrm>
          <a:prstGeom prst="rect">
            <a:avLst/>
          </a:prstGeom>
          <a:noFill/>
          <a:ln w="9525">
            <a:noFill/>
            <a:miter lim="800000"/>
            <a:headEnd/>
            <a:tailEnd/>
          </a:ln>
        </p:spPr>
        <p:txBody>
          <a:bodyPr>
            <a:spAutoFit/>
          </a:bodyPr>
          <a:lstStyle/>
          <a:p>
            <a:r>
              <a:rPr lang="en-US">
                <a:solidFill>
                  <a:srgbClr val="000000"/>
                </a:solidFill>
              </a:rPr>
              <a:t>Earthquake focus</a:t>
            </a:r>
          </a:p>
        </p:txBody>
      </p:sp>
      <p:sp>
        <p:nvSpPr>
          <p:cNvPr id="45070" name="Text Box 1039"/>
          <p:cNvSpPr txBox="1">
            <a:spLocks noChangeArrowheads="1"/>
          </p:cNvSpPr>
          <p:nvPr/>
        </p:nvSpPr>
        <p:spPr bwMode="auto">
          <a:xfrm rot="-2520770">
            <a:off x="2486025" y="4346575"/>
            <a:ext cx="1903413" cy="641350"/>
          </a:xfrm>
          <a:prstGeom prst="rect">
            <a:avLst/>
          </a:prstGeom>
          <a:noFill/>
          <a:ln w="9525">
            <a:noFill/>
            <a:miter lim="800000"/>
            <a:headEnd/>
            <a:tailEnd/>
          </a:ln>
        </p:spPr>
        <p:txBody>
          <a:bodyPr>
            <a:spAutoFit/>
          </a:bodyPr>
          <a:lstStyle/>
          <a:p>
            <a:r>
              <a:rPr lang="en-US">
                <a:solidFill>
                  <a:srgbClr val="000000"/>
                </a:solidFill>
              </a:rPr>
              <a:t>Wadati</a:t>
            </a:r>
            <a:r>
              <a:rPr lang="en-US">
                <a:solidFill>
                  <a:srgbClr val="000000"/>
                </a:solidFill>
                <a:cs typeface="Arial" pitchFamily="34" charset="0"/>
              </a:rPr>
              <a:t>–</a:t>
            </a:r>
          </a:p>
          <a:p>
            <a:r>
              <a:rPr lang="en-US">
                <a:solidFill>
                  <a:srgbClr val="000000"/>
                </a:solidFill>
              </a:rPr>
              <a:t>Benioff zone</a:t>
            </a:r>
          </a:p>
        </p:txBody>
      </p:sp>
      <p:sp>
        <p:nvSpPr>
          <p:cNvPr id="45071" name="Text Box 1040"/>
          <p:cNvSpPr txBox="1">
            <a:spLocks noChangeArrowheads="1"/>
          </p:cNvSpPr>
          <p:nvPr/>
        </p:nvSpPr>
        <p:spPr bwMode="auto">
          <a:xfrm>
            <a:off x="379413" y="5087938"/>
            <a:ext cx="609600" cy="366712"/>
          </a:xfrm>
          <a:prstGeom prst="rect">
            <a:avLst/>
          </a:prstGeom>
          <a:noFill/>
          <a:ln w="9525">
            <a:noFill/>
            <a:miter lim="800000"/>
            <a:headEnd/>
            <a:tailEnd/>
          </a:ln>
        </p:spPr>
        <p:txBody>
          <a:bodyPr>
            <a:spAutoFit/>
          </a:bodyPr>
          <a:lstStyle/>
          <a:p>
            <a:r>
              <a:rPr lang="en-US">
                <a:solidFill>
                  <a:srgbClr val="000000"/>
                </a:solidFill>
              </a:rPr>
              <a:t>Key</a:t>
            </a:r>
          </a:p>
        </p:txBody>
      </p:sp>
      <p:sp>
        <p:nvSpPr>
          <p:cNvPr id="45072" name="Text Box 1041"/>
          <p:cNvSpPr txBox="1">
            <a:spLocks noChangeArrowheads="1"/>
          </p:cNvSpPr>
          <p:nvPr/>
        </p:nvSpPr>
        <p:spPr bwMode="auto">
          <a:xfrm>
            <a:off x="584200" y="5426075"/>
            <a:ext cx="1117600" cy="366713"/>
          </a:xfrm>
          <a:prstGeom prst="rect">
            <a:avLst/>
          </a:prstGeom>
          <a:noFill/>
          <a:ln w="9525">
            <a:noFill/>
            <a:miter lim="800000"/>
            <a:headEnd/>
            <a:tailEnd/>
          </a:ln>
        </p:spPr>
        <p:txBody>
          <a:bodyPr>
            <a:spAutoFit/>
          </a:bodyPr>
          <a:lstStyle/>
          <a:p>
            <a:r>
              <a:rPr lang="en-US">
                <a:solidFill>
                  <a:srgbClr val="000000"/>
                </a:solidFill>
              </a:rPr>
              <a:t>Shallow </a:t>
            </a:r>
          </a:p>
        </p:txBody>
      </p:sp>
      <p:sp>
        <p:nvSpPr>
          <p:cNvPr id="45073" name="Text Box 1042"/>
          <p:cNvSpPr txBox="1">
            <a:spLocks noChangeArrowheads="1"/>
          </p:cNvSpPr>
          <p:nvPr/>
        </p:nvSpPr>
        <p:spPr bwMode="auto">
          <a:xfrm>
            <a:off x="1765300" y="3824288"/>
            <a:ext cx="977900" cy="366712"/>
          </a:xfrm>
          <a:prstGeom prst="rect">
            <a:avLst/>
          </a:prstGeom>
          <a:noFill/>
          <a:ln w="9525">
            <a:noFill/>
            <a:miter lim="800000"/>
            <a:headEnd/>
            <a:tailEnd/>
          </a:ln>
        </p:spPr>
        <p:txBody>
          <a:bodyPr>
            <a:spAutoFit/>
          </a:bodyPr>
          <a:lstStyle/>
          <a:p>
            <a:r>
              <a:rPr lang="en-US">
                <a:solidFill>
                  <a:srgbClr val="000000"/>
                </a:solidFill>
              </a:rPr>
              <a:t>Magma</a:t>
            </a:r>
          </a:p>
        </p:txBody>
      </p:sp>
      <p:sp>
        <p:nvSpPr>
          <p:cNvPr id="45074" name="Text Box 1043"/>
          <p:cNvSpPr txBox="1">
            <a:spLocks noChangeArrowheads="1"/>
          </p:cNvSpPr>
          <p:nvPr/>
        </p:nvSpPr>
        <p:spPr bwMode="auto">
          <a:xfrm>
            <a:off x="568325" y="5662613"/>
            <a:ext cx="1612900" cy="366712"/>
          </a:xfrm>
          <a:prstGeom prst="rect">
            <a:avLst/>
          </a:prstGeom>
          <a:noFill/>
          <a:ln w="9525">
            <a:noFill/>
            <a:miter lim="800000"/>
            <a:headEnd/>
            <a:tailEnd/>
          </a:ln>
        </p:spPr>
        <p:txBody>
          <a:bodyPr>
            <a:spAutoFit/>
          </a:bodyPr>
          <a:lstStyle/>
          <a:p>
            <a:r>
              <a:rPr lang="en-US">
                <a:solidFill>
                  <a:srgbClr val="000000"/>
                </a:solidFill>
              </a:rPr>
              <a:t>Intermediate </a:t>
            </a:r>
          </a:p>
        </p:txBody>
      </p:sp>
      <p:sp>
        <p:nvSpPr>
          <p:cNvPr id="45075" name="Text Box 1044"/>
          <p:cNvSpPr txBox="1">
            <a:spLocks noChangeArrowheads="1"/>
          </p:cNvSpPr>
          <p:nvPr/>
        </p:nvSpPr>
        <p:spPr bwMode="auto">
          <a:xfrm>
            <a:off x="600075" y="5942013"/>
            <a:ext cx="749300" cy="366712"/>
          </a:xfrm>
          <a:prstGeom prst="rect">
            <a:avLst/>
          </a:prstGeom>
          <a:noFill/>
          <a:ln w="9525">
            <a:noFill/>
            <a:miter lim="800000"/>
            <a:headEnd/>
            <a:tailEnd/>
          </a:ln>
        </p:spPr>
        <p:txBody>
          <a:bodyPr>
            <a:spAutoFit/>
          </a:bodyPr>
          <a:lstStyle/>
          <a:p>
            <a:r>
              <a:rPr lang="en-US">
                <a:solidFill>
                  <a:srgbClr val="000000"/>
                </a:solidFill>
              </a:rPr>
              <a:t>Deep</a:t>
            </a:r>
          </a:p>
        </p:txBody>
      </p:sp>
      <p:sp>
        <p:nvSpPr>
          <p:cNvPr id="45076" name="Line 1046"/>
          <p:cNvSpPr>
            <a:spLocks noChangeShapeType="1"/>
          </p:cNvSpPr>
          <p:nvPr/>
        </p:nvSpPr>
        <p:spPr bwMode="auto">
          <a:xfrm>
            <a:off x="441325" y="1143000"/>
            <a:ext cx="0" cy="1295400"/>
          </a:xfrm>
          <a:prstGeom prst="line">
            <a:avLst/>
          </a:prstGeom>
          <a:noFill/>
          <a:ln w="19050">
            <a:solidFill>
              <a:schemeClr val="tx1"/>
            </a:solidFill>
            <a:round/>
            <a:headEnd/>
            <a:tailEnd/>
          </a:ln>
        </p:spPr>
        <p:txBody>
          <a:bodyPr wrap="none" anchor="ctr"/>
          <a:lstStyle/>
          <a:p>
            <a:endParaRPr lang="en-US"/>
          </a:p>
        </p:txBody>
      </p:sp>
      <p:sp>
        <p:nvSpPr>
          <p:cNvPr id="45077" name="Line 1047"/>
          <p:cNvSpPr>
            <a:spLocks noChangeShapeType="1"/>
          </p:cNvSpPr>
          <p:nvPr/>
        </p:nvSpPr>
        <p:spPr bwMode="auto">
          <a:xfrm>
            <a:off x="1379538" y="1524000"/>
            <a:ext cx="0" cy="1524000"/>
          </a:xfrm>
          <a:prstGeom prst="line">
            <a:avLst/>
          </a:prstGeom>
          <a:noFill/>
          <a:ln w="19050">
            <a:solidFill>
              <a:schemeClr val="tx1"/>
            </a:solidFill>
            <a:round/>
            <a:headEnd/>
            <a:tailEnd/>
          </a:ln>
        </p:spPr>
        <p:txBody>
          <a:bodyPr wrap="none" anchor="ctr"/>
          <a:lstStyle/>
          <a:p>
            <a:endParaRPr lang="en-US"/>
          </a:p>
        </p:txBody>
      </p:sp>
      <p:sp>
        <p:nvSpPr>
          <p:cNvPr id="45078" name="Line 1049"/>
          <p:cNvSpPr>
            <a:spLocks noChangeShapeType="1"/>
          </p:cNvSpPr>
          <p:nvPr/>
        </p:nvSpPr>
        <p:spPr bwMode="auto">
          <a:xfrm>
            <a:off x="3849688" y="457200"/>
            <a:ext cx="0" cy="946150"/>
          </a:xfrm>
          <a:prstGeom prst="line">
            <a:avLst/>
          </a:prstGeom>
          <a:noFill/>
          <a:ln w="19050">
            <a:solidFill>
              <a:schemeClr val="tx1"/>
            </a:solidFill>
            <a:round/>
            <a:headEnd/>
            <a:tailEnd/>
          </a:ln>
        </p:spPr>
        <p:txBody>
          <a:bodyPr wrap="none" anchor="ctr"/>
          <a:lstStyle/>
          <a:p>
            <a:endParaRPr lang="en-US"/>
          </a:p>
        </p:txBody>
      </p:sp>
      <p:sp>
        <p:nvSpPr>
          <p:cNvPr id="45079" name="Line 1050"/>
          <p:cNvSpPr>
            <a:spLocks noChangeShapeType="1"/>
          </p:cNvSpPr>
          <p:nvPr/>
        </p:nvSpPr>
        <p:spPr bwMode="auto">
          <a:xfrm>
            <a:off x="4768850" y="838200"/>
            <a:ext cx="0" cy="914400"/>
          </a:xfrm>
          <a:prstGeom prst="line">
            <a:avLst/>
          </a:prstGeom>
          <a:noFill/>
          <a:ln w="19050">
            <a:solidFill>
              <a:schemeClr val="tx1"/>
            </a:solidFill>
            <a:round/>
            <a:headEnd/>
            <a:tailEnd/>
          </a:ln>
        </p:spPr>
        <p:txBody>
          <a:bodyPr wrap="none" anchor="ctr"/>
          <a:lstStyle/>
          <a:p>
            <a:endParaRPr lang="en-US"/>
          </a:p>
        </p:txBody>
      </p:sp>
      <p:sp>
        <p:nvSpPr>
          <p:cNvPr id="45080" name="Line 1051"/>
          <p:cNvSpPr>
            <a:spLocks noChangeShapeType="1"/>
          </p:cNvSpPr>
          <p:nvPr/>
        </p:nvSpPr>
        <p:spPr bwMode="auto">
          <a:xfrm>
            <a:off x="6096000" y="609600"/>
            <a:ext cx="0" cy="990600"/>
          </a:xfrm>
          <a:prstGeom prst="line">
            <a:avLst/>
          </a:prstGeom>
          <a:noFill/>
          <a:ln w="19050">
            <a:solidFill>
              <a:schemeClr val="tx1"/>
            </a:solidFill>
            <a:round/>
            <a:headEnd/>
            <a:tailEnd/>
          </a:ln>
        </p:spPr>
        <p:txBody>
          <a:bodyPr wrap="none" anchor="ctr"/>
          <a:lstStyle/>
          <a:p>
            <a:endParaRPr lang="en-US"/>
          </a:p>
        </p:txBody>
      </p:sp>
      <p:sp>
        <p:nvSpPr>
          <p:cNvPr id="45081" name="Line 1052"/>
          <p:cNvSpPr>
            <a:spLocks noChangeShapeType="1"/>
          </p:cNvSpPr>
          <p:nvPr/>
        </p:nvSpPr>
        <p:spPr bwMode="auto">
          <a:xfrm>
            <a:off x="8101013" y="1235075"/>
            <a:ext cx="0" cy="1965325"/>
          </a:xfrm>
          <a:prstGeom prst="line">
            <a:avLst/>
          </a:prstGeom>
          <a:noFill/>
          <a:ln w="19050">
            <a:solidFill>
              <a:schemeClr val="tx1"/>
            </a:solidFill>
            <a:round/>
            <a:headEnd/>
            <a:tailEnd/>
          </a:ln>
        </p:spPr>
        <p:txBody>
          <a:bodyPr wrap="none" anchor="ctr"/>
          <a:lstStyle/>
          <a:p>
            <a:endParaRPr lang="en-US"/>
          </a:p>
        </p:txBody>
      </p:sp>
      <p:sp>
        <p:nvSpPr>
          <p:cNvPr id="45082" name="Line 1053"/>
          <p:cNvSpPr>
            <a:spLocks noChangeShapeType="1"/>
          </p:cNvSpPr>
          <p:nvPr/>
        </p:nvSpPr>
        <p:spPr bwMode="auto">
          <a:xfrm>
            <a:off x="1676400" y="4648200"/>
            <a:ext cx="762000" cy="25400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39" descr="0323b"/>
          <p:cNvPicPr>
            <a:picLocks noChangeAspect="1" noChangeArrowheads="1"/>
          </p:cNvPicPr>
          <p:nvPr/>
        </p:nvPicPr>
        <p:blipFill>
          <a:blip r:embed="rId3" cstate="print"/>
          <a:srcRect/>
          <a:stretch>
            <a:fillRect/>
          </a:stretch>
        </p:blipFill>
        <p:spPr bwMode="auto">
          <a:xfrm>
            <a:off x="1882775" y="15875"/>
            <a:ext cx="5281613" cy="6613525"/>
          </a:xfrm>
          <a:prstGeom prst="rect">
            <a:avLst/>
          </a:prstGeom>
          <a:noFill/>
          <a:ln w="9525">
            <a:noFill/>
            <a:miter lim="800000"/>
            <a:headEnd/>
            <a:tailEnd/>
          </a:ln>
        </p:spPr>
      </p:pic>
      <p:sp>
        <p:nvSpPr>
          <p:cNvPr id="46083" name="Rectangle 1027" hidden="1"/>
          <p:cNvSpPr>
            <a:spLocks noGrp="1" noChangeArrowheads="1"/>
          </p:cNvSpPr>
          <p:nvPr>
            <p:ph type="title"/>
          </p:nvPr>
        </p:nvSpPr>
        <p:spPr/>
        <p:txBody>
          <a:bodyPr/>
          <a:lstStyle/>
          <a:p>
            <a:r>
              <a:rPr lang="en-US" smtClean="0"/>
              <a:t>	</a:t>
            </a:r>
          </a:p>
        </p:txBody>
      </p:sp>
      <p:sp>
        <p:nvSpPr>
          <p:cNvPr id="46084" name="Text Box 1029"/>
          <p:cNvSpPr txBox="1">
            <a:spLocks noChangeArrowheads="1"/>
          </p:cNvSpPr>
          <p:nvPr/>
        </p:nvSpPr>
        <p:spPr bwMode="auto">
          <a:xfrm>
            <a:off x="3657600" y="39688"/>
            <a:ext cx="939800" cy="366712"/>
          </a:xfrm>
          <a:prstGeom prst="rect">
            <a:avLst/>
          </a:prstGeom>
          <a:noFill/>
          <a:ln w="9525">
            <a:noFill/>
            <a:miter lim="800000"/>
            <a:headEnd/>
            <a:tailEnd/>
          </a:ln>
        </p:spPr>
        <p:txBody>
          <a:bodyPr>
            <a:spAutoFit/>
          </a:bodyPr>
          <a:lstStyle/>
          <a:p>
            <a:r>
              <a:rPr lang="en-US">
                <a:solidFill>
                  <a:srgbClr val="000000"/>
                </a:solidFill>
              </a:rPr>
              <a:t>Russia</a:t>
            </a:r>
          </a:p>
        </p:txBody>
      </p:sp>
      <p:sp>
        <p:nvSpPr>
          <p:cNvPr id="46085" name="Text Box 1030"/>
          <p:cNvSpPr txBox="1">
            <a:spLocks noChangeArrowheads="1"/>
          </p:cNvSpPr>
          <p:nvPr/>
        </p:nvSpPr>
        <p:spPr bwMode="auto">
          <a:xfrm>
            <a:off x="2209800" y="685800"/>
            <a:ext cx="825500" cy="366713"/>
          </a:xfrm>
          <a:prstGeom prst="rect">
            <a:avLst/>
          </a:prstGeom>
          <a:noFill/>
          <a:ln w="9525">
            <a:noFill/>
            <a:miter lim="800000"/>
            <a:headEnd/>
            <a:tailEnd/>
          </a:ln>
        </p:spPr>
        <p:txBody>
          <a:bodyPr>
            <a:spAutoFit/>
          </a:bodyPr>
          <a:lstStyle/>
          <a:p>
            <a:r>
              <a:rPr lang="en-US">
                <a:solidFill>
                  <a:srgbClr val="000000"/>
                </a:solidFill>
              </a:rPr>
              <a:t>China</a:t>
            </a:r>
          </a:p>
        </p:txBody>
      </p:sp>
      <p:sp>
        <p:nvSpPr>
          <p:cNvPr id="46086" name="Text Box 1031"/>
          <p:cNvSpPr txBox="1">
            <a:spLocks noChangeArrowheads="1"/>
          </p:cNvSpPr>
          <p:nvPr/>
        </p:nvSpPr>
        <p:spPr bwMode="auto">
          <a:xfrm>
            <a:off x="3810000" y="2339975"/>
            <a:ext cx="850900" cy="366713"/>
          </a:xfrm>
          <a:prstGeom prst="rect">
            <a:avLst/>
          </a:prstGeom>
          <a:noFill/>
          <a:ln w="9525">
            <a:noFill/>
            <a:miter lim="800000"/>
            <a:headEnd/>
            <a:tailEnd/>
          </a:ln>
        </p:spPr>
        <p:txBody>
          <a:bodyPr>
            <a:spAutoFit/>
          </a:bodyPr>
          <a:lstStyle/>
          <a:p>
            <a:r>
              <a:rPr lang="en-US">
                <a:solidFill>
                  <a:srgbClr val="000000"/>
                </a:solidFill>
              </a:rPr>
              <a:t>Japan</a:t>
            </a:r>
          </a:p>
        </p:txBody>
      </p:sp>
      <p:sp>
        <p:nvSpPr>
          <p:cNvPr id="46087" name="Text Box 1032"/>
          <p:cNvSpPr txBox="1">
            <a:spLocks noChangeArrowheads="1"/>
          </p:cNvSpPr>
          <p:nvPr/>
        </p:nvSpPr>
        <p:spPr bwMode="auto">
          <a:xfrm>
            <a:off x="2097088" y="2901950"/>
            <a:ext cx="838200" cy="366713"/>
          </a:xfrm>
          <a:prstGeom prst="rect">
            <a:avLst/>
          </a:prstGeom>
          <a:noFill/>
          <a:ln w="9525">
            <a:noFill/>
            <a:miter lim="800000"/>
            <a:headEnd/>
            <a:tailEnd/>
          </a:ln>
        </p:spPr>
        <p:txBody>
          <a:bodyPr>
            <a:spAutoFit/>
          </a:bodyPr>
          <a:lstStyle/>
          <a:p>
            <a:r>
              <a:rPr lang="en-US">
                <a:solidFill>
                  <a:srgbClr val="000000"/>
                </a:solidFill>
              </a:rPr>
              <a:t>Korea</a:t>
            </a:r>
          </a:p>
        </p:txBody>
      </p:sp>
      <p:sp>
        <p:nvSpPr>
          <p:cNvPr id="46088" name="Text Box 1033"/>
          <p:cNvSpPr txBox="1">
            <a:spLocks noChangeArrowheads="1"/>
          </p:cNvSpPr>
          <p:nvPr/>
        </p:nvSpPr>
        <p:spPr bwMode="auto">
          <a:xfrm rot="-4478454">
            <a:off x="4863307" y="2932906"/>
            <a:ext cx="1676400" cy="366713"/>
          </a:xfrm>
          <a:prstGeom prst="rect">
            <a:avLst/>
          </a:prstGeom>
          <a:noFill/>
          <a:ln w="9525">
            <a:noFill/>
            <a:miter lim="800000"/>
            <a:headEnd/>
            <a:tailEnd/>
          </a:ln>
        </p:spPr>
        <p:txBody>
          <a:bodyPr>
            <a:spAutoFit/>
          </a:bodyPr>
          <a:lstStyle/>
          <a:p>
            <a:r>
              <a:rPr lang="en-US">
                <a:solidFill>
                  <a:srgbClr val="000000"/>
                </a:solidFill>
              </a:rPr>
              <a:t>Japan Trench</a:t>
            </a:r>
          </a:p>
        </p:txBody>
      </p:sp>
      <p:sp>
        <p:nvSpPr>
          <p:cNvPr id="46089" name="Text Box 1034"/>
          <p:cNvSpPr txBox="1">
            <a:spLocks noChangeArrowheads="1"/>
          </p:cNvSpPr>
          <p:nvPr/>
        </p:nvSpPr>
        <p:spPr bwMode="auto">
          <a:xfrm>
            <a:off x="3092450" y="4105275"/>
            <a:ext cx="1333500" cy="366713"/>
          </a:xfrm>
          <a:prstGeom prst="rect">
            <a:avLst/>
          </a:prstGeom>
          <a:noFill/>
          <a:ln w="9525">
            <a:noFill/>
            <a:miter lim="800000"/>
            <a:headEnd/>
            <a:tailEnd/>
          </a:ln>
        </p:spPr>
        <p:txBody>
          <a:bodyPr>
            <a:spAutoFit/>
          </a:bodyPr>
          <a:lstStyle/>
          <a:p>
            <a:r>
              <a:rPr lang="en-US">
                <a:solidFill>
                  <a:srgbClr val="000000"/>
                </a:solidFill>
              </a:rPr>
              <a:t>Kobe 1995</a:t>
            </a:r>
          </a:p>
        </p:txBody>
      </p:sp>
      <p:sp>
        <p:nvSpPr>
          <p:cNvPr id="46090" name="Text Box 1035"/>
          <p:cNvSpPr txBox="1">
            <a:spLocks noChangeArrowheads="1"/>
          </p:cNvSpPr>
          <p:nvPr/>
        </p:nvSpPr>
        <p:spPr bwMode="auto">
          <a:xfrm>
            <a:off x="1936750" y="5289550"/>
            <a:ext cx="609600" cy="366713"/>
          </a:xfrm>
          <a:prstGeom prst="rect">
            <a:avLst/>
          </a:prstGeom>
          <a:noFill/>
          <a:ln w="9525">
            <a:noFill/>
            <a:miter lim="800000"/>
            <a:headEnd/>
            <a:tailEnd/>
          </a:ln>
        </p:spPr>
        <p:txBody>
          <a:bodyPr>
            <a:spAutoFit/>
          </a:bodyPr>
          <a:lstStyle/>
          <a:p>
            <a:r>
              <a:rPr lang="en-US">
                <a:solidFill>
                  <a:srgbClr val="000000"/>
                </a:solidFill>
              </a:rPr>
              <a:t>Key</a:t>
            </a:r>
          </a:p>
        </p:txBody>
      </p:sp>
      <p:sp>
        <p:nvSpPr>
          <p:cNvPr id="46091" name="Text Box 1036"/>
          <p:cNvSpPr txBox="1">
            <a:spLocks noChangeArrowheads="1"/>
          </p:cNvSpPr>
          <p:nvPr/>
        </p:nvSpPr>
        <p:spPr bwMode="auto">
          <a:xfrm>
            <a:off x="2178050" y="5646738"/>
            <a:ext cx="1117600" cy="336550"/>
          </a:xfrm>
          <a:prstGeom prst="rect">
            <a:avLst/>
          </a:prstGeom>
          <a:noFill/>
          <a:ln w="9525">
            <a:noFill/>
            <a:miter lim="800000"/>
            <a:headEnd/>
            <a:tailEnd/>
          </a:ln>
        </p:spPr>
        <p:txBody>
          <a:bodyPr>
            <a:spAutoFit/>
          </a:bodyPr>
          <a:lstStyle/>
          <a:p>
            <a:r>
              <a:rPr lang="en-US">
                <a:solidFill>
                  <a:srgbClr val="000000"/>
                </a:solidFill>
              </a:rPr>
              <a:t>Shallow </a:t>
            </a:r>
          </a:p>
        </p:txBody>
      </p:sp>
      <p:sp>
        <p:nvSpPr>
          <p:cNvPr id="46092" name="Text Box 1037"/>
          <p:cNvSpPr txBox="1">
            <a:spLocks noChangeArrowheads="1"/>
          </p:cNvSpPr>
          <p:nvPr/>
        </p:nvSpPr>
        <p:spPr bwMode="auto">
          <a:xfrm>
            <a:off x="2178050" y="5884863"/>
            <a:ext cx="1612900" cy="336550"/>
          </a:xfrm>
          <a:prstGeom prst="rect">
            <a:avLst/>
          </a:prstGeom>
          <a:noFill/>
          <a:ln w="9525">
            <a:noFill/>
            <a:miter lim="800000"/>
            <a:headEnd/>
            <a:tailEnd/>
          </a:ln>
        </p:spPr>
        <p:txBody>
          <a:bodyPr>
            <a:spAutoFit/>
          </a:bodyPr>
          <a:lstStyle/>
          <a:p>
            <a:r>
              <a:rPr lang="en-US">
                <a:solidFill>
                  <a:srgbClr val="000000"/>
                </a:solidFill>
              </a:rPr>
              <a:t>Intermediate </a:t>
            </a:r>
          </a:p>
        </p:txBody>
      </p:sp>
      <p:sp>
        <p:nvSpPr>
          <p:cNvPr id="46093" name="Text Box 1038"/>
          <p:cNvSpPr txBox="1">
            <a:spLocks noChangeArrowheads="1"/>
          </p:cNvSpPr>
          <p:nvPr/>
        </p:nvSpPr>
        <p:spPr bwMode="auto">
          <a:xfrm>
            <a:off x="2178050" y="6140450"/>
            <a:ext cx="749300" cy="336550"/>
          </a:xfrm>
          <a:prstGeom prst="rect">
            <a:avLst/>
          </a:prstGeom>
          <a:noFill/>
          <a:ln w="9525">
            <a:noFill/>
            <a:miter lim="800000"/>
            <a:headEnd/>
            <a:tailEnd/>
          </a:ln>
        </p:spPr>
        <p:txBody>
          <a:bodyPr>
            <a:spAutoFit/>
          </a:bodyPr>
          <a:lstStyle/>
          <a:p>
            <a:r>
              <a:rPr lang="en-US">
                <a:solidFill>
                  <a:srgbClr val="000000"/>
                </a:solidFill>
              </a:rPr>
              <a:t>Deep</a:t>
            </a:r>
          </a:p>
        </p:txBody>
      </p:sp>
      <p:sp>
        <p:nvSpPr>
          <p:cNvPr id="46094" name="Line 1040"/>
          <p:cNvSpPr>
            <a:spLocks noChangeShapeType="1"/>
          </p:cNvSpPr>
          <p:nvPr/>
        </p:nvSpPr>
        <p:spPr bwMode="auto">
          <a:xfrm>
            <a:off x="3817938" y="3657600"/>
            <a:ext cx="0" cy="45720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5" descr="0322"/>
          <p:cNvPicPr>
            <a:picLocks noChangeAspect="1" noChangeArrowheads="1"/>
          </p:cNvPicPr>
          <p:nvPr/>
        </p:nvPicPr>
        <p:blipFill>
          <a:blip r:embed="rId3" cstate="print"/>
          <a:srcRect t="50000"/>
          <a:stretch>
            <a:fillRect/>
          </a:stretch>
        </p:blipFill>
        <p:spPr bwMode="auto">
          <a:xfrm>
            <a:off x="0" y="557213"/>
            <a:ext cx="9144000" cy="5743575"/>
          </a:xfrm>
          <a:prstGeom prst="rect">
            <a:avLst/>
          </a:prstGeom>
          <a:noFill/>
          <a:ln w="9525">
            <a:noFill/>
            <a:miter lim="800000"/>
            <a:headEnd/>
            <a:tailEnd/>
          </a:ln>
        </p:spPr>
      </p:pic>
      <p:sp>
        <p:nvSpPr>
          <p:cNvPr id="47107" name="Rectangle 3" hidden="1"/>
          <p:cNvSpPr>
            <a:spLocks noGrp="1" noChangeArrowheads="1"/>
          </p:cNvSpPr>
          <p:nvPr>
            <p:ph type="title"/>
          </p:nvPr>
        </p:nvSpPr>
        <p:spPr/>
        <p:txBody>
          <a:bodyPr/>
          <a:lstStyle/>
          <a:p>
            <a:r>
              <a:rPr lang="en-US" smtClean="0"/>
              <a:t>	</a:t>
            </a:r>
          </a:p>
        </p:txBody>
      </p:sp>
      <p:sp>
        <p:nvSpPr>
          <p:cNvPr id="47108"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 86, </a:t>
            </a:r>
            <a:r>
              <a:rPr lang="en-US" sz="1400" dirty="0" smtClean="0"/>
              <a:t>80, </a:t>
            </a:r>
            <a:r>
              <a:rPr lang="en-US" sz="1400" dirty="0" smtClean="0">
                <a:solidFill>
                  <a:schemeClr val="tx1"/>
                </a:solidFill>
              </a:rPr>
              <a:t>93</a:t>
            </a:r>
            <a:endParaRPr lang="en-US" sz="1400" dirty="0">
              <a:solidFill>
                <a:schemeClr val="tx1"/>
              </a:solidFill>
            </a:endParaRPr>
          </a:p>
        </p:txBody>
      </p:sp>
      <p:sp>
        <p:nvSpPr>
          <p:cNvPr id="47109" name="Text Box 10"/>
          <p:cNvSpPr txBox="1">
            <a:spLocks noChangeArrowheads="1"/>
          </p:cNvSpPr>
          <p:nvPr/>
        </p:nvSpPr>
        <p:spPr bwMode="auto">
          <a:xfrm>
            <a:off x="4114800" y="757238"/>
            <a:ext cx="1295400" cy="461962"/>
          </a:xfrm>
          <a:prstGeom prst="rect">
            <a:avLst/>
          </a:prstGeom>
          <a:noFill/>
          <a:ln w="9525">
            <a:noFill/>
            <a:miter lim="800000"/>
            <a:headEnd/>
            <a:tailEnd/>
          </a:ln>
        </p:spPr>
        <p:txBody>
          <a:bodyPr>
            <a:spAutoFit/>
          </a:bodyPr>
          <a:lstStyle/>
          <a:p>
            <a:r>
              <a:rPr lang="en-US" sz="2400">
                <a:solidFill>
                  <a:srgbClr val="000000"/>
                </a:solidFill>
              </a:rPr>
              <a:t>JAPAN</a:t>
            </a:r>
          </a:p>
        </p:txBody>
      </p:sp>
      <p:sp>
        <p:nvSpPr>
          <p:cNvPr id="47110" name="Text Box 11"/>
          <p:cNvSpPr txBox="1">
            <a:spLocks noChangeArrowheads="1"/>
          </p:cNvSpPr>
          <p:nvPr/>
        </p:nvSpPr>
        <p:spPr bwMode="auto">
          <a:xfrm>
            <a:off x="5638800" y="685800"/>
            <a:ext cx="1219200" cy="461963"/>
          </a:xfrm>
          <a:prstGeom prst="rect">
            <a:avLst/>
          </a:prstGeom>
          <a:noFill/>
          <a:ln w="9525">
            <a:noFill/>
            <a:miter lim="800000"/>
            <a:headEnd/>
            <a:tailEnd/>
          </a:ln>
        </p:spPr>
        <p:txBody>
          <a:bodyPr>
            <a:spAutoFit/>
          </a:bodyPr>
          <a:lstStyle/>
          <a:p>
            <a:r>
              <a:rPr lang="en-US" sz="2400">
                <a:solidFill>
                  <a:srgbClr val="000000"/>
                </a:solidFill>
              </a:rPr>
              <a:t>Trench</a:t>
            </a:r>
          </a:p>
        </p:txBody>
      </p:sp>
      <p:sp>
        <p:nvSpPr>
          <p:cNvPr id="47111" name="Text Box 12"/>
          <p:cNvSpPr txBox="1">
            <a:spLocks noChangeArrowheads="1"/>
          </p:cNvSpPr>
          <p:nvPr/>
        </p:nvSpPr>
        <p:spPr bwMode="auto">
          <a:xfrm>
            <a:off x="568325" y="609600"/>
            <a:ext cx="422275" cy="461963"/>
          </a:xfrm>
          <a:prstGeom prst="rect">
            <a:avLst/>
          </a:prstGeom>
          <a:noFill/>
          <a:ln w="9525">
            <a:noFill/>
            <a:miter lim="800000"/>
            <a:headEnd/>
            <a:tailEnd/>
          </a:ln>
        </p:spPr>
        <p:txBody>
          <a:bodyPr>
            <a:spAutoFit/>
          </a:bodyPr>
          <a:lstStyle/>
          <a:p>
            <a:r>
              <a:rPr lang="en-US" sz="2400">
                <a:solidFill>
                  <a:srgbClr val="000000"/>
                </a:solidFill>
              </a:rPr>
              <a:t>W</a:t>
            </a:r>
          </a:p>
        </p:txBody>
      </p:sp>
      <p:sp>
        <p:nvSpPr>
          <p:cNvPr id="47112" name="Text Box 13"/>
          <p:cNvSpPr txBox="1">
            <a:spLocks noChangeArrowheads="1"/>
          </p:cNvSpPr>
          <p:nvPr/>
        </p:nvSpPr>
        <p:spPr bwMode="auto">
          <a:xfrm>
            <a:off x="8101013" y="685800"/>
            <a:ext cx="357187" cy="461963"/>
          </a:xfrm>
          <a:prstGeom prst="rect">
            <a:avLst/>
          </a:prstGeom>
          <a:noFill/>
          <a:ln w="9525">
            <a:noFill/>
            <a:miter lim="800000"/>
            <a:headEnd/>
            <a:tailEnd/>
          </a:ln>
        </p:spPr>
        <p:txBody>
          <a:bodyPr>
            <a:spAutoFit/>
          </a:bodyPr>
          <a:lstStyle/>
          <a:p>
            <a:r>
              <a:rPr lang="en-US" sz="2400">
                <a:solidFill>
                  <a:srgbClr val="000000"/>
                </a:solidFill>
              </a:rPr>
              <a:t>E</a:t>
            </a:r>
          </a:p>
        </p:txBody>
      </p:sp>
      <p:sp>
        <p:nvSpPr>
          <p:cNvPr id="47113" name="Text Box 14"/>
          <p:cNvSpPr txBox="1">
            <a:spLocks noChangeArrowheads="1"/>
          </p:cNvSpPr>
          <p:nvPr/>
        </p:nvSpPr>
        <p:spPr bwMode="auto">
          <a:xfrm>
            <a:off x="2819400" y="5176838"/>
            <a:ext cx="3505200" cy="461962"/>
          </a:xfrm>
          <a:prstGeom prst="rect">
            <a:avLst/>
          </a:prstGeom>
          <a:noFill/>
          <a:ln w="9525">
            <a:noFill/>
            <a:miter lim="800000"/>
            <a:headEnd/>
            <a:tailEnd/>
          </a:ln>
        </p:spPr>
        <p:txBody>
          <a:bodyPr>
            <a:spAutoFit/>
          </a:bodyPr>
          <a:lstStyle/>
          <a:p>
            <a:r>
              <a:rPr lang="en-US" sz="2400">
                <a:solidFill>
                  <a:srgbClr val="000000"/>
                </a:solidFill>
              </a:rPr>
              <a:t>Core–mantle boundary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45" descr="0323a"/>
          <p:cNvPicPr>
            <a:picLocks noChangeAspect="1" noChangeArrowheads="1"/>
          </p:cNvPicPr>
          <p:nvPr/>
        </p:nvPicPr>
        <p:blipFill>
          <a:blip r:embed="rId3" cstate="print"/>
          <a:srcRect/>
          <a:stretch>
            <a:fillRect/>
          </a:stretch>
        </p:blipFill>
        <p:spPr bwMode="auto">
          <a:xfrm>
            <a:off x="381000" y="723900"/>
            <a:ext cx="8534400" cy="5753100"/>
          </a:xfrm>
          <a:prstGeom prst="rect">
            <a:avLst/>
          </a:prstGeom>
          <a:noFill/>
          <a:ln w="9525">
            <a:noFill/>
            <a:miter lim="800000"/>
            <a:headEnd/>
            <a:tailEnd/>
          </a:ln>
        </p:spPr>
      </p:pic>
      <p:sp>
        <p:nvSpPr>
          <p:cNvPr id="48131" name="Rectangle 1027" hidden="1"/>
          <p:cNvSpPr>
            <a:spLocks noGrp="1" noChangeArrowheads="1"/>
          </p:cNvSpPr>
          <p:nvPr>
            <p:ph type="title"/>
          </p:nvPr>
        </p:nvSpPr>
        <p:spPr/>
        <p:txBody>
          <a:bodyPr/>
          <a:lstStyle/>
          <a:p>
            <a:r>
              <a:rPr lang="en-US" smtClean="0"/>
              <a:t>	</a:t>
            </a:r>
          </a:p>
        </p:txBody>
      </p:sp>
      <p:sp>
        <p:nvSpPr>
          <p:cNvPr id="48132" name="Text Box 1029"/>
          <p:cNvSpPr txBox="1">
            <a:spLocks noChangeArrowheads="1"/>
          </p:cNvSpPr>
          <p:nvPr/>
        </p:nvSpPr>
        <p:spPr bwMode="auto">
          <a:xfrm>
            <a:off x="3124200" y="90488"/>
            <a:ext cx="1574800" cy="366712"/>
          </a:xfrm>
          <a:prstGeom prst="rect">
            <a:avLst/>
          </a:prstGeom>
          <a:noFill/>
          <a:ln w="9525">
            <a:noFill/>
            <a:miter lim="800000"/>
            <a:headEnd/>
            <a:tailEnd/>
          </a:ln>
        </p:spPr>
        <p:txBody>
          <a:bodyPr>
            <a:spAutoFit/>
          </a:bodyPr>
          <a:lstStyle/>
          <a:p>
            <a:r>
              <a:rPr lang="en-US">
                <a:solidFill>
                  <a:srgbClr val="000000"/>
                </a:solidFill>
              </a:rPr>
              <a:t>Marginal sea</a:t>
            </a:r>
          </a:p>
        </p:txBody>
      </p:sp>
      <p:sp>
        <p:nvSpPr>
          <p:cNvPr id="48133" name="Text Box 1030"/>
          <p:cNvSpPr txBox="1">
            <a:spLocks noChangeArrowheads="1"/>
          </p:cNvSpPr>
          <p:nvPr/>
        </p:nvSpPr>
        <p:spPr bwMode="auto">
          <a:xfrm>
            <a:off x="4594225" y="242888"/>
            <a:ext cx="1349375" cy="641350"/>
          </a:xfrm>
          <a:prstGeom prst="rect">
            <a:avLst/>
          </a:prstGeom>
          <a:noFill/>
          <a:ln w="9525">
            <a:noFill/>
            <a:miter lim="800000"/>
            <a:headEnd/>
            <a:tailEnd/>
          </a:ln>
        </p:spPr>
        <p:txBody>
          <a:bodyPr>
            <a:spAutoFit/>
          </a:bodyPr>
          <a:lstStyle/>
          <a:p>
            <a:r>
              <a:rPr lang="en-US">
                <a:solidFill>
                  <a:srgbClr val="000000"/>
                </a:solidFill>
              </a:rPr>
              <a:t>Volcanic arc</a:t>
            </a:r>
          </a:p>
        </p:txBody>
      </p:sp>
      <p:sp>
        <p:nvSpPr>
          <p:cNvPr id="48134" name="Text Box 1031"/>
          <p:cNvSpPr txBox="1">
            <a:spLocks noChangeArrowheads="1"/>
          </p:cNvSpPr>
          <p:nvPr/>
        </p:nvSpPr>
        <p:spPr bwMode="auto">
          <a:xfrm>
            <a:off x="5705475" y="242888"/>
            <a:ext cx="952500" cy="366712"/>
          </a:xfrm>
          <a:prstGeom prst="rect">
            <a:avLst/>
          </a:prstGeom>
          <a:noFill/>
          <a:ln w="9525">
            <a:noFill/>
            <a:miter lim="800000"/>
            <a:headEnd/>
            <a:tailEnd/>
          </a:ln>
        </p:spPr>
        <p:txBody>
          <a:bodyPr>
            <a:spAutoFit/>
          </a:bodyPr>
          <a:lstStyle/>
          <a:p>
            <a:r>
              <a:rPr lang="en-US">
                <a:solidFill>
                  <a:srgbClr val="000000"/>
                </a:solidFill>
              </a:rPr>
              <a:t>Trench</a:t>
            </a:r>
          </a:p>
        </p:txBody>
      </p:sp>
      <p:sp>
        <p:nvSpPr>
          <p:cNvPr id="48135" name="Text Box 1032"/>
          <p:cNvSpPr txBox="1">
            <a:spLocks noChangeArrowheads="1"/>
          </p:cNvSpPr>
          <p:nvPr/>
        </p:nvSpPr>
        <p:spPr bwMode="auto">
          <a:xfrm>
            <a:off x="76200" y="471488"/>
            <a:ext cx="1447800" cy="366712"/>
          </a:xfrm>
          <a:prstGeom prst="rect">
            <a:avLst/>
          </a:prstGeom>
          <a:noFill/>
          <a:ln w="9525">
            <a:noFill/>
            <a:miter lim="800000"/>
            <a:headEnd/>
            <a:tailEnd/>
          </a:ln>
        </p:spPr>
        <p:txBody>
          <a:bodyPr>
            <a:spAutoFit/>
          </a:bodyPr>
          <a:lstStyle/>
          <a:p>
            <a:r>
              <a:rPr lang="en-US">
                <a:solidFill>
                  <a:srgbClr val="000000"/>
                </a:solidFill>
              </a:rPr>
              <a:t>Continental</a:t>
            </a:r>
          </a:p>
        </p:txBody>
      </p:sp>
      <p:sp>
        <p:nvSpPr>
          <p:cNvPr id="48136" name="Text Box 1033"/>
          <p:cNvSpPr txBox="1">
            <a:spLocks noChangeArrowheads="1"/>
          </p:cNvSpPr>
          <p:nvPr/>
        </p:nvSpPr>
        <p:spPr bwMode="auto">
          <a:xfrm>
            <a:off x="7537450" y="609600"/>
            <a:ext cx="1079500" cy="366713"/>
          </a:xfrm>
          <a:prstGeom prst="rect">
            <a:avLst/>
          </a:prstGeom>
          <a:noFill/>
          <a:ln w="9525">
            <a:noFill/>
            <a:miter lim="800000"/>
            <a:headEnd/>
            <a:tailEnd/>
          </a:ln>
        </p:spPr>
        <p:txBody>
          <a:bodyPr>
            <a:spAutoFit/>
          </a:bodyPr>
          <a:lstStyle/>
          <a:p>
            <a:r>
              <a:rPr lang="en-US">
                <a:solidFill>
                  <a:srgbClr val="000000"/>
                </a:solidFill>
              </a:rPr>
              <a:t>Oceanic</a:t>
            </a:r>
          </a:p>
        </p:txBody>
      </p:sp>
      <p:sp>
        <p:nvSpPr>
          <p:cNvPr id="48137" name="Text Box 1034"/>
          <p:cNvSpPr txBox="1">
            <a:spLocks noChangeArrowheads="1"/>
          </p:cNvSpPr>
          <p:nvPr/>
        </p:nvSpPr>
        <p:spPr bwMode="auto">
          <a:xfrm>
            <a:off x="112713" y="776288"/>
            <a:ext cx="749300" cy="366712"/>
          </a:xfrm>
          <a:prstGeom prst="rect">
            <a:avLst/>
          </a:prstGeom>
          <a:noFill/>
          <a:ln w="9525">
            <a:noFill/>
            <a:miter lim="800000"/>
            <a:headEnd/>
            <a:tailEnd/>
          </a:ln>
        </p:spPr>
        <p:txBody>
          <a:bodyPr>
            <a:spAutoFit/>
          </a:bodyPr>
          <a:lstStyle/>
          <a:p>
            <a:r>
              <a:rPr lang="en-US">
                <a:solidFill>
                  <a:srgbClr val="000000"/>
                </a:solidFill>
              </a:rPr>
              <a:t>crust</a:t>
            </a:r>
          </a:p>
        </p:txBody>
      </p:sp>
      <p:sp>
        <p:nvSpPr>
          <p:cNvPr id="48138" name="Text Box 1035"/>
          <p:cNvSpPr txBox="1">
            <a:spLocks noChangeArrowheads="1"/>
          </p:cNvSpPr>
          <p:nvPr/>
        </p:nvSpPr>
        <p:spPr bwMode="auto">
          <a:xfrm>
            <a:off x="1066800" y="882650"/>
            <a:ext cx="1417638" cy="641350"/>
          </a:xfrm>
          <a:prstGeom prst="rect">
            <a:avLst/>
          </a:prstGeom>
          <a:noFill/>
          <a:ln w="9525">
            <a:noFill/>
            <a:miter lim="800000"/>
            <a:headEnd/>
            <a:tailEnd/>
          </a:ln>
        </p:spPr>
        <p:txBody>
          <a:bodyPr>
            <a:spAutoFit/>
          </a:bodyPr>
          <a:lstStyle/>
          <a:p>
            <a:r>
              <a:rPr lang="en-US">
                <a:solidFill>
                  <a:srgbClr val="000000"/>
                </a:solidFill>
              </a:rPr>
              <a:t>Oceanic crust</a:t>
            </a:r>
          </a:p>
        </p:txBody>
      </p:sp>
      <p:sp>
        <p:nvSpPr>
          <p:cNvPr id="48139" name="Text Box 1036"/>
          <p:cNvSpPr txBox="1">
            <a:spLocks noChangeArrowheads="1"/>
          </p:cNvSpPr>
          <p:nvPr/>
        </p:nvSpPr>
        <p:spPr bwMode="auto">
          <a:xfrm>
            <a:off x="7537450" y="852488"/>
            <a:ext cx="1422400" cy="366712"/>
          </a:xfrm>
          <a:prstGeom prst="rect">
            <a:avLst/>
          </a:prstGeom>
          <a:noFill/>
          <a:ln w="9525">
            <a:noFill/>
            <a:miter lim="800000"/>
            <a:headEnd/>
            <a:tailEnd/>
          </a:ln>
        </p:spPr>
        <p:txBody>
          <a:bodyPr>
            <a:spAutoFit/>
          </a:bodyPr>
          <a:lstStyle/>
          <a:p>
            <a:r>
              <a:rPr lang="en-US">
                <a:solidFill>
                  <a:srgbClr val="000000"/>
                </a:solidFill>
              </a:rPr>
              <a:t>lithosphere</a:t>
            </a:r>
          </a:p>
        </p:txBody>
      </p:sp>
      <p:sp>
        <p:nvSpPr>
          <p:cNvPr id="48140" name="Text Box 1037"/>
          <p:cNvSpPr txBox="1">
            <a:spLocks noChangeArrowheads="1"/>
          </p:cNvSpPr>
          <p:nvPr/>
        </p:nvSpPr>
        <p:spPr bwMode="auto">
          <a:xfrm>
            <a:off x="914400" y="4114800"/>
            <a:ext cx="1905000" cy="641350"/>
          </a:xfrm>
          <a:prstGeom prst="rect">
            <a:avLst/>
          </a:prstGeom>
          <a:noFill/>
          <a:ln w="9525">
            <a:noFill/>
            <a:miter lim="800000"/>
            <a:headEnd/>
            <a:tailEnd/>
          </a:ln>
        </p:spPr>
        <p:txBody>
          <a:bodyPr>
            <a:spAutoFit/>
          </a:bodyPr>
          <a:lstStyle/>
          <a:p>
            <a:r>
              <a:rPr lang="en-US">
                <a:solidFill>
                  <a:srgbClr val="000000"/>
                </a:solidFill>
              </a:rPr>
              <a:t>Earthquake focus</a:t>
            </a:r>
          </a:p>
        </p:txBody>
      </p:sp>
      <p:sp>
        <p:nvSpPr>
          <p:cNvPr id="48141" name="Text Box 1039"/>
          <p:cNvSpPr txBox="1">
            <a:spLocks noChangeArrowheads="1"/>
          </p:cNvSpPr>
          <p:nvPr/>
        </p:nvSpPr>
        <p:spPr bwMode="auto">
          <a:xfrm rot="-2520770">
            <a:off x="2486025" y="4346575"/>
            <a:ext cx="1903413" cy="641350"/>
          </a:xfrm>
          <a:prstGeom prst="rect">
            <a:avLst/>
          </a:prstGeom>
          <a:noFill/>
          <a:ln w="9525">
            <a:noFill/>
            <a:miter lim="800000"/>
            <a:headEnd/>
            <a:tailEnd/>
          </a:ln>
        </p:spPr>
        <p:txBody>
          <a:bodyPr>
            <a:spAutoFit/>
          </a:bodyPr>
          <a:lstStyle/>
          <a:p>
            <a:r>
              <a:rPr lang="en-US">
                <a:solidFill>
                  <a:srgbClr val="000000"/>
                </a:solidFill>
              </a:rPr>
              <a:t>Wadati</a:t>
            </a:r>
            <a:r>
              <a:rPr lang="en-US">
                <a:solidFill>
                  <a:srgbClr val="000000"/>
                </a:solidFill>
                <a:cs typeface="Arial" pitchFamily="34" charset="0"/>
              </a:rPr>
              <a:t>–</a:t>
            </a:r>
          </a:p>
          <a:p>
            <a:r>
              <a:rPr lang="en-US">
                <a:solidFill>
                  <a:srgbClr val="000000"/>
                </a:solidFill>
              </a:rPr>
              <a:t>Benioff zone</a:t>
            </a:r>
          </a:p>
        </p:txBody>
      </p:sp>
      <p:sp>
        <p:nvSpPr>
          <p:cNvPr id="48142" name="Text Box 1040"/>
          <p:cNvSpPr txBox="1">
            <a:spLocks noChangeArrowheads="1"/>
          </p:cNvSpPr>
          <p:nvPr/>
        </p:nvSpPr>
        <p:spPr bwMode="auto">
          <a:xfrm>
            <a:off x="379413" y="5087938"/>
            <a:ext cx="609600" cy="366712"/>
          </a:xfrm>
          <a:prstGeom prst="rect">
            <a:avLst/>
          </a:prstGeom>
          <a:noFill/>
          <a:ln w="9525">
            <a:noFill/>
            <a:miter lim="800000"/>
            <a:headEnd/>
            <a:tailEnd/>
          </a:ln>
        </p:spPr>
        <p:txBody>
          <a:bodyPr>
            <a:spAutoFit/>
          </a:bodyPr>
          <a:lstStyle/>
          <a:p>
            <a:r>
              <a:rPr lang="en-US">
                <a:solidFill>
                  <a:srgbClr val="000000"/>
                </a:solidFill>
              </a:rPr>
              <a:t>Key</a:t>
            </a:r>
          </a:p>
        </p:txBody>
      </p:sp>
      <p:sp>
        <p:nvSpPr>
          <p:cNvPr id="48143" name="Text Box 1041"/>
          <p:cNvSpPr txBox="1">
            <a:spLocks noChangeArrowheads="1"/>
          </p:cNvSpPr>
          <p:nvPr/>
        </p:nvSpPr>
        <p:spPr bwMode="auto">
          <a:xfrm>
            <a:off x="584200" y="5426075"/>
            <a:ext cx="1117600" cy="366713"/>
          </a:xfrm>
          <a:prstGeom prst="rect">
            <a:avLst/>
          </a:prstGeom>
          <a:noFill/>
          <a:ln w="9525">
            <a:noFill/>
            <a:miter lim="800000"/>
            <a:headEnd/>
            <a:tailEnd/>
          </a:ln>
        </p:spPr>
        <p:txBody>
          <a:bodyPr>
            <a:spAutoFit/>
          </a:bodyPr>
          <a:lstStyle/>
          <a:p>
            <a:r>
              <a:rPr lang="en-US">
                <a:solidFill>
                  <a:srgbClr val="000000"/>
                </a:solidFill>
              </a:rPr>
              <a:t>Shallow </a:t>
            </a:r>
          </a:p>
        </p:txBody>
      </p:sp>
      <p:sp>
        <p:nvSpPr>
          <p:cNvPr id="48144" name="Text Box 1042"/>
          <p:cNvSpPr txBox="1">
            <a:spLocks noChangeArrowheads="1"/>
          </p:cNvSpPr>
          <p:nvPr/>
        </p:nvSpPr>
        <p:spPr bwMode="auto">
          <a:xfrm>
            <a:off x="1765300" y="3824288"/>
            <a:ext cx="977900" cy="366712"/>
          </a:xfrm>
          <a:prstGeom prst="rect">
            <a:avLst/>
          </a:prstGeom>
          <a:noFill/>
          <a:ln w="9525">
            <a:noFill/>
            <a:miter lim="800000"/>
            <a:headEnd/>
            <a:tailEnd/>
          </a:ln>
        </p:spPr>
        <p:txBody>
          <a:bodyPr>
            <a:spAutoFit/>
          </a:bodyPr>
          <a:lstStyle/>
          <a:p>
            <a:r>
              <a:rPr lang="en-US">
                <a:solidFill>
                  <a:srgbClr val="000000"/>
                </a:solidFill>
              </a:rPr>
              <a:t>Magma</a:t>
            </a:r>
          </a:p>
        </p:txBody>
      </p:sp>
      <p:sp>
        <p:nvSpPr>
          <p:cNvPr id="48145" name="Text Box 1043"/>
          <p:cNvSpPr txBox="1">
            <a:spLocks noChangeArrowheads="1"/>
          </p:cNvSpPr>
          <p:nvPr/>
        </p:nvSpPr>
        <p:spPr bwMode="auto">
          <a:xfrm>
            <a:off x="568325" y="5662613"/>
            <a:ext cx="1612900" cy="366712"/>
          </a:xfrm>
          <a:prstGeom prst="rect">
            <a:avLst/>
          </a:prstGeom>
          <a:noFill/>
          <a:ln w="9525">
            <a:noFill/>
            <a:miter lim="800000"/>
            <a:headEnd/>
            <a:tailEnd/>
          </a:ln>
        </p:spPr>
        <p:txBody>
          <a:bodyPr>
            <a:spAutoFit/>
          </a:bodyPr>
          <a:lstStyle/>
          <a:p>
            <a:r>
              <a:rPr lang="en-US">
                <a:solidFill>
                  <a:srgbClr val="000000"/>
                </a:solidFill>
              </a:rPr>
              <a:t>Intermediate </a:t>
            </a:r>
          </a:p>
        </p:txBody>
      </p:sp>
      <p:sp>
        <p:nvSpPr>
          <p:cNvPr id="48146" name="Text Box 1044"/>
          <p:cNvSpPr txBox="1">
            <a:spLocks noChangeArrowheads="1"/>
          </p:cNvSpPr>
          <p:nvPr/>
        </p:nvSpPr>
        <p:spPr bwMode="auto">
          <a:xfrm>
            <a:off x="600075" y="5942013"/>
            <a:ext cx="749300" cy="366712"/>
          </a:xfrm>
          <a:prstGeom prst="rect">
            <a:avLst/>
          </a:prstGeom>
          <a:noFill/>
          <a:ln w="9525">
            <a:noFill/>
            <a:miter lim="800000"/>
            <a:headEnd/>
            <a:tailEnd/>
          </a:ln>
        </p:spPr>
        <p:txBody>
          <a:bodyPr>
            <a:spAutoFit/>
          </a:bodyPr>
          <a:lstStyle/>
          <a:p>
            <a:r>
              <a:rPr lang="en-US">
                <a:solidFill>
                  <a:srgbClr val="000000"/>
                </a:solidFill>
              </a:rPr>
              <a:t>Deep</a:t>
            </a:r>
          </a:p>
        </p:txBody>
      </p:sp>
      <p:sp>
        <p:nvSpPr>
          <p:cNvPr id="48147" name="Line 1046"/>
          <p:cNvSpPr>
            <a:spLocks noChangeShapeType="1"/>
          </p:cNvSpPr>
          <p:nvPr/>
        </p:nvSpPr>
        <p:spPr bwMode="auto">
          <a:xfrm>
            <a:off x="441325" y="1143000"/>
            <a:ext cx="0" cy="1295400"/>
          </a:xfrm>
          <a:prstGeom prst="line">
            <a:avLst/>
          </a:prstGeom>
          <a:noFill/>
          <a:ln w="19050">
            <a:solidFill>
              <a:schemeClr val="tx1"/>
            </a:solidFill>
            <a:round/>
            <a:headEnd/>
            <a:tailEnd/>
          </a:ln>
        </p:spPr>
        <p:txBody>
          <a:bodyPr wrap="none" anchor="ctr"/>
          <a:lstStyle/>
          <a:p>
            <a:endParaRPr lang="en-US"/>
          </a:p>
        </p:txBody>
      </p:sp>
      <p:sp>
        <p:nvSpPr>
          <p:cNvPr id="48148" name="Line 1047"/>
          <p:cNvSpPr>
            <a:spLocks noChangeShapeType="1"/>
          </p:cNvSpPr>
          <p:nvPr/>
        </p:nvSpPr>
        <p:spPr bwMode="auto">
          <a:xfrm>
            <a:off x="1379538" y="1524000"/>
            <a:ext cx="0" cy="1524000"/>
          </a:xfrm>
          <a:prstGeom prst="line">
            <a:avLst/>
          </a:prstGeom>
          <a:noFill/>
          <a:ln w="19050">
            <a:solidFill>
              <a:schemeClr val="tx1"/>
            </a:solidFill>
            <a:round/>
            <a:headEnd/>
            <a:tailEnd/>
          </a:ln>
        </p:spPr>
        <p:txBody>
          <a:bodyPr wrap="none" anchor="ctr"/>
          <a:lstStyle/>
          <a:p>
            <a:endParaRPr lang="en-US"/>
          </a:p>
        </p:txBody>
      </p:sp>
      <p:sp>
        <p:nvSpPr>
          <p:cNvPr id="48149" name="Line 1049"/>
          <p:cNvSpPr>
            <a:spLocks noChangeShapeType="1"/>
          </p:cNvSpPr>
          <p:nvPr/>
        </p:nvSpPr>
        <p:spPr bwMode="auto">
          <a:xfrm>
            <a:off x="3849688" y="457200"/>
            <a:ext cx="0" cy="946150"/>
          </a:xfrm>
          <a:prstGeom prst="line">
            <a:avLst/>
          </a:prstGeom>
          <a:noFill/>
          <a:ln w="19050">
            <a:solidFill>
              <a:schemeClr val="tx1"/>
            </a:solidFill>
            <a:round/>
            <a:headEnd/>
            <a:tailEnd/>
          </a:ln>
        </p:spPr>
        <p:txBody>
          <a:bodyPr wrap="none" anchor="ctr"/>
          <a:lstStyle/>
          <a:p>
            <a:endParaRPr lang="en-US"/>
          </a:p>
        </p:txBody>
      </p:sp>
      <p:sp>
        <p:nvSpPr>
          <p:cNvPr id="48150" name="Line 1050"/>
          <p:cNvSpPr>
            <a:spLocks noChangeShapeType="1"/>
          </p:cNvSpPr>
          <p:nvPr/>
        </p:nvSpPr>
        <p:spPr bwMode="auto">
          <a:xfrm>
            <a:off x="4768850" y="838200"/>
            <a:ext cx="0" cy="914400"/>
          </a:xfrm>
          <a:prstGeom prst="line">
            <a:avLst/>
          </a:prstGeom>
          <a:noFill/>
          <a:ln w="19050">
            <a:solidFill>
              <a:schemeClr val="tx1"/>
            </a:solidFill>
            <a:round/>
            <a:headEnd/>
            <a:tailEnd/>
          </a:ln>
        </p:spPr>
        <p:txBody>
          <a:bodyPr wrap="none" anchor="ctr"/>
          <a:lstStyle/>
          <a:p>
            <a:endParaRPr lang="en-US"/>
          </a:p>
        </p:txBody>
      </p:sp>
      <p:sp>
        <p:nvSpPr>
          <p:cNvPr id="48151" name="Line 1051"/>
          <p:cNvSpPr>
            <a:spLocks noChangeShapeType="1"/>
          </p:cNvSpPr>
          <p:nvPr/>
        </p:nvSpPr>
        <p:spPr bwMode="auto">
          <a:xfrm>
            <a:off x="6096000" y="609600"/>
            <a:ext cx="0" cy="990600"/>
          </a:xfrm>
          <a:prstGeom prst="line">
            <a:avLst/>
          </a:prstGeom>
          <a:noFill/>
          <a:ln w="19050">
            <a:solidFill>
              <a:schemeClr val="tx1"/>
            </a:solidFill>
            <a:round/>
            <a:headEnd/>
            <a:tailEnd/>
          </a:ln>
        </p:spPr>
        <p:txBody>
          <a:bodyPr wrap="none" anchor="ctr"/>
          <a:lstStyle/>
          <a:p>
            <a:endParaRPr lang="en-US"/>
          </a:p>
        </p:txBody>
      </p:sp>
      <p:sp>
        <p:nvSpPr>
          <p:cNvPr id="48152" name="Line 1052"/>
          <p:cNvSpPr>
            <a:spLocks noChangeShapeType="1"/>
          </p:cNvSpPr>
          <p:nvPr/>
        </p:nvSpPr>
        <p:spPr bwMode="auto">
          <a:xfrm>
            <a:off x="8101013" y="1235075"/>
            <a:ext cx="0" cy="1965325"/>
          </a:xfrm>
          <a:prstGeom prst="line">
            <a:avLst/>
          </a:prstGeom>
          <a:noFill/>
          <a:ln w="19050">
            <a:solidFill>
              <a:schemeClr val="tx1"/>
            </a:solidFill>
            <a:round/>
            <a:headEnd/>
            <a:tailEnd/>
          </a:ln>
        </p:spPr>
        <p:txBody>
          <a:bodyPr wrap="none" anchor="ctr"/>
          <a:lstStyle/>
          <a:p>
            <a:endParaRPr lang="en-US"/>
          </a:p>
        </p:txBody>
      </p:sp>
      <p:sp>
        <p:nvSpPr>
          <p:cNvPr id="48153" name="Line 1053"/>
          <p:cNvSpPr>
            <a:spLocks noChangeShapeType="1"/>
          </p:cNvSpPr>
          <p:nvPr/>
        </p:nvSpPr>
        <p:spPr bwMode="auto">
          <a:xfrm>
            <a:off x="1676400" y="4648200"/>
            <a:ext cx="762000" cy="25400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49155" name="Rectangle 2" hidden="1"/>
          <p:cNvSpPr>
            <a:spLocks noGrp="1" noChangeArrowheads="1"/>
          </p:cNvSpPr>
          <p:nvPr>
            <p:ph type="title"/>
          </p:nvPr>
        </p:nvSpPr>
        <p:spPr/>
        <p:txBody>
          <a:bodyPr/>
          <a:lstStyle/>
          <a:p>
            <a:r>
              <a:rPr lang="en-US" smtClean="0"/>
              <a:t>	</a:t>
            </a:r>
          </a:p>
        </p:txBody>
      </p:sp>
      <p:sp>
        <p:nvSpPr>
          <p:cNvPr id="49156"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Table </a:t>
            </a:r>
            <a:r>
              <a:rPr lang="en-US" sz="1400" dirty="0" smtClean="0"/>
              <a:t>3-1</a:t>
            </a:r>
            <a:endParaRPr lang="en-US" sz="1400" dirty="0"/>
          </a:p>
        </p:txBody>
      </p:sp>
      <p:sp>
        <p:nvSpPr>
          <p:cNvPr id="5" name="Freeform 4"/>
          <p:cNvSpPr/>
          <p:nvPr/>
        </p:nvSpPr>
        <p:spPr bwMode="auto">
          <a:xfrm>
            <a:off x="2971800" y="31242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 descr="0321"/>
          <p:cNvPicPr>
            <a:picLocks noChangeAspect="1" noChangeArrowheads="1"/>
          </p:cNvPicPr>
          <p:nvPr/>
        </p:nvPicPr>
        <p:blipFill>
          <a:blip r:embed="rId3" cstate="print"/>
          <a:srcRect/>
          <a:stretch>
            <a:fillRect/>
          </a:stretch>
        </p:blipFill>
        <p:spPr bwMode="auto">
          <a:xfrm>
            <a:off x="88900" y="492125"/>
            <a:ext cx="8966200" cy="5872163"/>
          </a:xfrm>
          <a:prstGeom prst="rect">
            <a:avLst/>
          </a:prstGeom>
          <a:noFill/>
          <a:ln w="9525">
            <a:noFill/>
            <a:miter lim="800000"/>
            <a:headEnd/>
            <a:tailEnd/>
          </a:ln>
        </p:spPr>
      </p:pic>
      <p:sp>
        <p:nvSpPr>
          <p:cNvPr id="50179" name="Rectangle 3" hidden="1"/>
          <p:cNvSpPr>
            <a:spLocks noGrp="1" noChangeArrowheads="1"/>
          </p:cNvSpPr>
          <p:nvPr>
            <p:ph type="title"/>
          </p:nvPr>
        </p:nvSpPr>
        <p:spPr/>
        <p:txBody>
          <a:bodyPr/>
          <a:lstStyle/>
          <a:p>
            <a:r>
              <a:rPr lang="en-US" smtClean="0"/>
              <a:t>	</a:t>
            </a:r>
          </a:p>
        </p:txBody>
      </p:sp>
      <p:sp>
        <p:nvSpPr>
          <p:cNvPr id="50180" name="Rectangle 4"/>
          <p:cNvSpPr>
            <a:spLocks noChangeArrowheads="1"/>
          </p:cNvSpPr>
          <p:nvPr/>
        </p:nvSpPr>
        <p:spPr bwMode="auto">
          <a:xfrm>
            <a:off x="7761288" y="6172200"/>
            <a:ext cx="1382712" cy="9144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3-22a, p. 85, 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Fig</a:t>
            </a:r>
            <a:r>
              <a:rPr lang="en-US" sz="1400" dirty="0"/>
              <a:t>. </a:t>
            </a:r>
            <a:r>
              <a:rPr lang="en-US" sz="1400" dirty="0" smtClean="0"/>
              <a:t>3-23a</a:t>
            </a:r>
            <a:r>
              <a:rPr lang="en-US" sz="1400" dirty="0"/>
              <a:t>, p. 86</a:t>
            </a:r>
          </a:p>
          <a:p>
            <a:pPr algn="r" defTabSz="820738" eaLnBrk="0" hangingPunct="0"/>
            <a:r>
              <a:rPr lang="en-US" sz="1400" dirty="0">
                <a:solidFill>
                  <a:srgbClr val="0066FF"/>
                </a:solidFill>
              </a:rPr>
              <a:t>Fig. 3-21, p. </a:t>
            </a:r>
            <a:r>
              <a:rPr lang="en-US" sz="1400" dirty="0" smtClean="0">
                <a:solidFill>
                  <a:srgbClr val="0066FF"/>
                </a:solidFill>
              </a:rPr>
              <a:t>80</a:t>
            </a:r>
          </a:p>
          <a:p>
            <a:pPr algn="r" defTabSz="820738" eaLnBrk="0" hangingPunct="0"/>
            <a:r>
              <a:rPr lang="en-US" sz="1400" dirty="0">
                <a:solidFill>
                  <a:schemeClr val="tx1"/>
                </a:solidFill>
              </a:rPr>
              <a:t>Fig. </a:t>
            </a:r>
            <a:r>
              <a:rPr lang="en-US" sz="1400" dirty="0" smtClean="0">
                <a:solidFill>
                  <a:schemeClr val="tx1"/>
                </a:solidFill>
              </a:rPr>
              <a:t>3-21a, </a:t>
            </a:r>
            <a:r>
              <a:rPr lang="en-US" sz="1400" dirty="0">
                <a:solidFill>
                  <a:schemeClr val="tx1"/>
                </a:solidFill>
              </a:rPr>
              <a:t>p. </a:t>
            </a:r>
            <a:r>
              <a:rPr lang="en-US" sz="1400" dirty="0" smtClean="0">
                <a:solidFill>
                  <a:schemeClr val="tx1"/>
                </a:solidFill>
              </a:rPr>
              <a:t>93</a:t>
            </a:r>
            <a:endParaRPr lang="en-US" sz="1400" dirty="0">
              <a:solidFill>
                <a:schemeClr val="tx1"/>
              </a:solidFill>
            </a:endParaRPr>
          </a:p>
          <a:p>
            <a:pPr algn="r" defTabSz="820738" eaLnBrk="0" hangingPunct="0"/>
            <a:endParaRPr lang="en-US" sz="1400" dirty="0">
              <a:solidFill>
                <a:srgbClr val="0066FF"/>
              </a:solidFill>
            </a:endParaRPr>
          </a:p>
        </p:txBody>
      </p:sp>
      <p:sp>
        <p:nvSpPr>
          <p:cNvPr id="50181" name="Text Box 5"/>
          <p:cNvSpPr txBox="1">
            <a:spLocks noChangeArrowheads="1"/>
          </p:cNvSpPr>
          <p:nvPr/>
        </p:nvSpPr>
        <p:spPr bwMode="auto">
          <a:xfrm>
            <a:off x="533400" y="533400"/>
            <a:ext cx="2222500" cy="641350"/>
          </a:xfrm>
          <a:prstGeom prst="rect">
            <a:avLst/>
          </a:prstGeom>
          <a:noFill/>
          <a:ln w="9525">
            <a:noFill/>
            <a:miter lim="800000"/>
            <a:headEnd/>
            <a:tailEnd/>
          </a:ln>
        </p:spPr>
        <p:txBody>
          <a:bodyPr>
            <a:spAutoFit/>
          </a:bodyPr>
          <a:lstStyle/>
          <a:p>
            <a:r>
              <a:rPr lang="en-US">
                <a:solidFill>
                  <a:srgbClr val="000000"/>
                </a:solidFill>
              </a:rPr>
              <a:t>Earthquake locations</a:t>
            </a:r>
          </a:p>
        </p:txBody>
      </p:sp>
      <p:sp>
        <p:nvSpPr>
          <p:cNvPr id="50182" name="Text Box 6"/>
          <p:cNvSpPr txBox="1">
            <a:spLocks noChangeArrowheads="1"/>
          </p:cNvSpPr>
          <p:nvPr/>
        </p:nvSpPr>
        <p:spPr bwMode="auto">
          <a:xfrm>
            <a:off x="3657600" y="1035050"/>
            <a:ext cx="1436688" cy="641350"/>
          </a:xfrm>
          <a:prstGeom prst="rect">
            <a:avLst/>
          </a:prstGeom>
          <a:noFill/>
          <a:ln w="9525">
            <a:noFill/>
            <a:miter lim="800000"/>
            <a:headEnd/>
            <a:tailEnd/>
          </a:ln>
        </p:spPr>
        <p:txBody>
          <a:bodyPr>
            <a:spAutoFit/>
          </a:bodyPr>
          <a:lstStyle/>
          <a:p>
            <a:r>
              <a:rPr lang="en-US">
                <a:solidFill>
                  <a:srgbClr val="000000"/>
                </a:solidFill>
              </a:rPr>
              <a:t>Peru–Chile Trench</a:t>
            </a:r>
          </a:p>
        </p:txBody>
      </p:sp>
      <p:sp>
        <p:nvSpPr>
          <p:cNvPr id="50183" name="Text Box 7"/>
          <p:cNvSpPr txBox="1">
            <a:spLocks noChangeArrowheads="1"/>
          </p:cNvSpPr>
          <p:nvPr/>
        </p:nvSpPr>
        <p:spPr bwMode="auto">
          <a:xfrm>
            <a:off x="4876800" y="990600"/>
            <a:ext cx="1611313" cy="915988"/>
          </a:xfrm>
          <a:prstGeom prst="rect">
            <a:avLst/>
          </a:prstGeom>
          <a:noFill/>
          <a:ln w="9525">
            <a:noFill/>
            <a:miter lim="800000"/>
            <a:headEnd/>
            <a:tailEnd/>
          </a:ln>
        </p:spPr>
        <p:txBody>
          <a:bodyPr>
            <a:spAutoFit/>
          </a:bodyPr>
          <a:lstStyle/>
          <a:p>
            <a:r>
              <a:rPr lang="en-US">
                <a:solidFill>
                  <a:srgbClr val="000000"/>
                </a:solidFill>
              </a:rPr>
              <a:t>Andes: Volcanic mountains</a:t>
            </a:r>
          </a:p>
        </p:txBody>
      </p:sp>
      <p:sp>
        <p:nvSpPr>
          <p:cNvPr id="50184" name="Text Box 8"/>
          <p:cNvSpPr txBox="1">
            <a:spLocks noChangeArrowheads="1"/>
          </p:cNvSpPr>
          <p:nvPr/>
        </p:nvSpPr>
        <p:spPr bwMode="auto">
          <a:xfrm>
            <a:off x="6629400" y="990600"/>
            <a:ext cx="1879600" cy="1190625"/>
          </a:xfrm>
          <a:prstGeom prst="rect">
            <a:avLst/>
          </a:prstGeom>
          <a:noFill/>
          <a:ln w="9525">
            <a:noFill/>
            <a:miter lim="800000"/>
            <a:headEnd/>
            <a:tailEnd/>
          </a:ln>
        </p:spPr>
        <p:txBody>
          <a:bodyPr>
            <a:spAutoFit/>
          </a:bodyPr>
          <a:lstStyle/>
          <a:p>
            <a:r>
              <a:rPr lang="en-US">
                <a:solidFill>
                  <a:srgbClr val="000000"/>
                </a:solidFill>
              </a:rPr>
              <a:t>South America: Continental lithosphere</a:t>
            </a:r>
          </a:p>
        </p:txBody>
      </p:sp>
      <p:sp>
        <p:nvSpPr>
          <p:cNvPr id="50185" name="Text Box 9"/>
          <p:cNvSpPr txBox="1">
            <a:spLocks noChangeArrowheads="1"/>
          </p:cNvSpPr>
          <p:nvPr/>
        </p:nvSpPr>
        <p:spPr bwMode="auto">
          <a:xfrm>
            <a:off x="76200" y="1600200"/>
            <a:ext cx="2374900" cy="366713"/>
          </a:xfrm>
          <a:prstGeom prst="rect">
            <a:avLst/>
          </a:prstGeom>
          <a:noFill/>
          <a:ln w="9525">
            <a:noFill/>
            <a:miter lim="800000"/>
            <a:headEnd/>
            <a:tailEnd/>
          </a:ln>
        </p:spPr>
        <p:txBody>
          <a:bodyPr>
            <a:spAutoFit/>
          </a:bodyPr>
          <a:lstStyle/>
          <a:p>
            <a:r>
              <a:rPr lang="en-US">
                <a:solidFill>
                  <a:srgbClr val="000000"/>
                </a:solidFill>
              </a:rPr>
              <a:t>Oceanic lithosphere</a:t>
            </a:r>
          </a:p>
        </p:txBody>
      </p:sp>
      <p:sp>
        <p:nvSpPr>
          <p:cNvPr id="50186" name="Text Box 10"/>
          <p:cNvSpPr txBox="1">
            <a:spLocks noChangeArrowheads="1"/>
          </p:cNvSpPr>
          <p:nvPr/>
        </p:nvSpPr>
        <p:spPr bwMode="auto">
          <a:xfrm rot="1666513">
            <a:off x="2603500" y="5251450"/>
            <a:ext cx="3124200" cy="366713"/>
          </a:xfrm>
          <a:prstGeom prst="rect">
            <a:avLst/>
          </a:prstGeom>
          <a:noFill/>
          <a:ln w="9525">
            <a:noFill/>
            <a:miter lim="800000"/>
            <a:headEnd/>
            <a:tailEnd/>
          </a:ln>
        </p:spPr>
        <p:txBody>
          <a:bodyPr>
            <a:spAutoFit/>
          </a:bodyPr>
          <a:lstStyle/>
          <a:p>
            <a:r>
              <a:rPr lang="en-US">
                <a:solidFill>
                  <a:srgbClr val="000000"/>
                </a:solidFill>
              </a:rPr>
              <a:t>Gently descending slab</a:t>
            </a:r>
          </a:p>
        </p:txBody>
      </p:sp>
      <p:sp>
        <p:nvSpPr>
          <p:cNvPr id="50187" name="Line 12"/>
          <p:cNvSpPr>
            <a:spLocks noChangeShapeType="1"/>
          </p:cNvSpPr>
          <p:nvPr/>
        </p:nvSpPr>
        <p:spPr bwMode="auto">
          <a:xfrm>
            <a:off x="990600" y="1905000"/>
            <a:ext cx="0" cy="1981200"/>
          </a:xfrm>
          <a:prstGeom prst="line">
            <a:avLst/>
          </a:prstGeom>
          <a:noFill/>
          <a:ln w="19050">
            <a:solidFill>
              <a:schemeClr val="tx1"/>
            </a:solidFill>
            <a:round/>
            <a:headEnd/>
            <a:tailEnd/>
          </a:ln>
        </p:spPr>
        <p:txBody>
          <a:bodyPr wrap="none" anchor="ctr"/>
          <a:lstStyle/>
          <a:p>
            <a:endParaRPr lang="en-US"/>
          </a:p>
        </p:txBody>
      </p:sp>
      <p:sp>
        <p:nvSpPr>
          <p:cNvPr id="50188" name="Line 13"/>
          <p:cNvSpPr>
            <a:spLocks noChangeShapeType="1"/>
          </p:cNvSpPr>
          <p:nvPr/>
        </p:nvSpPr>
        <p:spPr bwMode="auto">
          <a:xfrm>
            <a:off x="4587875" y="1600200"/>
            <a:ext cx="0" cy="736600"/>
          </a:xfrm>
          <a:prstGeom prst="line">
            <a:avLst/>
          </a:prstGeom>
          <a:noFill/>
          <a:ln w="19050">
            <a:solidFill>
              <a:schemeClr val="tx1"/>
            </a:solidFill>
            <a:round/>
            <a:headEnd/>
            <a:tailEnd/>
          </a:ln>
        </p:spPr>
        <p:txBody>
          <a:bodyPr wrap="none" anchor="ctr"/>
          <a:lstStyle/>
          <a:p>
            <a:endParaRPr lang="en-US"/>
          </a:p>
        </p:txBody>
      </p:sp>
      <p:sp>
        <p:nvSpPr>
          <p:cNvPr id="50189" name="Line 14"/>
          <p:cNvSpPr>
            <a:spLocks noChangeShapeType="1"/>
          </p:cNvSpPr>
          <p:nvPr/>
        </p:nvSpPr>
        <p:spPr bwMode="auto">
          <a:xfrm>
            <a:off x="5516563" y="1849438"/>
            <a:ext cx="0" cy="579437"/>
          </a:xfrm>
          <a:prstGeom prst="line">
            <a:avLst/>
          </a:prstGeom>
          <a:noFill/>
          <a:ln w="19050">
            <a:solidFill>
              <a:schemeClr val="tx1"/>
            </a:solidFill>
            <a:round/>
            <a:headEnd/>
            <a:tailEnd/>
          </a:ln>
        </p:spPr>
        <p:txBody>
          <a:bodyPr wrap="none" anchor="ctr"/>
          <a:lstStyle/>
          <a:p>
            <a:endParaRPr lang="en-US"/>
          </a:p>
        </p:txBody>
      </p:sp>
      <p:sp>
        <p:nvSpPr>
          <p:cNvPr id="50190" name="Line 15"/>
          <p:cNvSpPr>
            <a:spLocks noChangeShapeType="1"/>
          </p:cNvSpPr>
          <p:nvPr/>
        </p:nvSpPr>
        <p:spPr bwMode="auto">
          <a:xfrm>
            <a:off x="7475538" y="1857375"/>
            <a:ext cx="0" cy="1876425"/>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15" descr="0322"/>
          <p:cNvPicPr>
            <a:picLocks noChangeAspect="1" noChangeArrowheads="1"/>
          </p:cNvPicPr>
          <p:nvPr/>
        </p:nvPicPr>
        <p:blipFill>
          <a:blip r:embed="rId3" cstate="print"/>
          <a:srcRect b="52438"/>
          <a:stretch>
            <a:fillRect/>
          </a:stretch>
        </p:blipFill>
        <p:spPr bwMode="auto">
          <a:xfrm>
            <a:off x="76200" y="742950"/>
            <a:ext cx="8991600" cy="5372100"/>
          </a:xfrm>
          <a:prstGeom prst="rect">
            <a:avLst/>
          </a:prstGeom>
          <a:noFill/>
          <a:ln w="9525">
            <a:noFill/>
            <a:miter lim="800000"/>
            <a:headEnd/>
            <a:tailEnd/>
          </a:ln>
        </p:spPr>
      </p:pic>
      <p:sp>
        <p:nvSpPr>
          <p:cNvPr id="51203" name="Rectangle 3" hidden="1"/>
          <p:cNvSpPr>
            <a:spLocks noGrp="1" noChangeArrowheads="1"/>
          </p:cNvSpPr>
          <p:nvPr>
            <p:ph type="title"/>
          </p:nvPr>
        </p:nvSpPr>
        <p:spPr/>
        <p:txBody>
          <a:bodyPr/>
          <a:lstStyle/>
          <a:p>
            <a:r>
              <a:rPr lang="en-US" smtClean="0"/>
              <a:t>	</a:t>
            </a:r>
          </a:p>
        </p:txBody>
      </p:sp>
      <p:sp>
        <p:nvSpPr>
          <p:cNvPr id="51204" name="Text Box 5"/>
          <p:cNvSpPr txBox="1">
            <a:spLocks noChangeArrowheads="1"/>
          </p:cNvSpPr>
          <p:nvPr/>
        </p:nvSpPr>
        <p:spPr bwMode="auto">
          <a:xfrm>
            <a:off x="1371600" y="533400"/>
            <a:ext cx="1354138" cy="461963"/>
          </a:xfrm>
          <a:prstGeom prst="rect">
            <a:avLst/>
          </a:prstGeom>
          <a:noFill/>
          <a:ln w="9525">
            <a:noFill/>
            <a:miter lim="800000"/>
            <a:headEnd/>
            <a:tailEnd/>
          </a:ln>
        </p:spPr>
        <p:txBody>
          <a:bodyPr>
            <a:spAutoFit/>
          </a:bodyPr>
          <a:lstStyle/>
          <a:p>
            <a:r>
              <a:rPr lang="en-US" sz="2400">
                <a:solidFill>
                  <a:srgbClr val="000000"/>
                </a:solidFill>
              </a:rPr>
              <a:t>Trench</a:t>
            </a:r>
          </a:p>
        </p:txBody>
      </p:sp>
      <p:sp>
        <p:nvSpPr>
          <p:cNvPr id="51205" name="Text Box 6"/>
          <p:cNvSpPr txBox="1">
            <a:spLocks noChangeArrowheads="1"/>
          </p:cNvSpPr>
          <p:nvPr/>
        </p:nvSpPr>
        <p:spPr bwMode="auto">
          <a:xfrm>
            <a:off x="3505200" y="228600"/>
            <a:ext cx="3733800" cy="461963"/>
          </a:xfrm>
          <a:prstGeom prst="rect">
            <a:avLst/>
          </a:prstGeom>
          <a:noFill/>
          <a:ln w="9525">
            <a:noFill/>
            <a:miter lim="800000"/>
            <a:headEnd/>
            <a:tailEnd/>
          </a:ln>
        </p:spPr>
        <p:txBody>
          <a:bodyPr>
            <a:spAutoFit/>
          </a:bodyPr>
          <a:lstStyle/>
          <a:p>
            <a:r>
              <a:rPr lang="en-US" sz="2400">
                <a:solidFill>
                  <a:srgbClr val="000000"/>
                </a:solidFill>
              </a:rPr>
              <a:t>CENTRAL AMERICA</a:t>
            </a:r>
          </a:p>
        </p:txBody>
      </p:sp>
      <p:sp>
        <p:nvSpPr>
          <p:cNvPr id="51206" name="Text Box 7"/>
          <p:cNvSpPr txBox="1">
            <a:spLocks noChangeArrowheads="1"/>
          </p:cNvSpPr>
          <p:nvPr/>
        </p:nvSpPr>
        <p:spPr bwMode="auto">
          <a:xfrm>
            <a:off x="127000" y="609600"/>
            <a:ext cx="406400" cy="461963"/>
          </a:xfrm>
          <a:prstGeom prst="rect">
            <a:avLst/>
          </a:prstGeom>
          <a:noFill/>
          <a:ln w="9525">
            <a:noFill/>
            <a:miter lim="800000"/>
            <a:headEnd/>
            <a:tailEnd/>
          </a:ln>
        </p:spPr>
        <p:txBody>
          <a:bodyPr>
            <a:spAutoFit/>
          </a:bodyPr>
          <a:lstStyle/>
          <a:p>
            <a:r>
              <a:rPr lang="en-US" sz="2400">
                <a:solidFill>
                  <a:srgbClr val="000000"/>
                </a:solidFill>
              </a:rPr>
              <a:t>W</a:t>
            </a:r>
          </a:p>
        </p:txBody>
      </p:sp>
      <p:sp>
        <p:nvSpPr>
          <p:cNvPr id="51207" name="Text Box 8"/>
          <p:cNvSpPr txBox="1">
            <a:spLocks noChangeArrowheads="1"/>
          </p:cNvSpPr>
          <p:nvPr/>
        </p:nvSpPr>
        <p:spPr bwMode="auto">
          <a:xfrm>
            <a:off x="8534400" y="609600"/>
            <a:ext cx="342900" cy="461963"/>
          </a:xfrm>
          <a:prstGeom prst="rect">
            <a:avLst/>
          </a:prstGeom>
          <a:noFill/>
          <a:ln w="9525">
            <a:noFill/>
            <a:miter lim="800000"/>
            <a:headEnd/>
            <a:tailEnd/>
          </a:ln>
        </p:spPr>
        <p:txBody>
          <a:bodyPr>
            <a:spAutoFit/>
          </a:bodyPr>
          <a:lstStyle/>
          <a:p>
            <a:r>
              <a:rPr lang="en-US" sz="2400">
                <a:solidFill>
                  <a:srgbClr val="000000"/>
                </a:solidFill>
              </a:rPr>
              <a:t>E</a:t>
            </a:r>
          </a:p>
        </p:txBody>
      </p:sp>
      <p:sp>
        <p:nvSpPr>
          <p:cNvPr id="51208" name="Text Box 9"/>
          <p:cNvSpPr txBox="1">
            <a:spLocks noChangeArrowheads="1"/>
          </p:cNvSpPr>
          <p:nvPr/>
        </p:nvSpPr>
        <p:spPr bwMode="auto">
          <a:xfrm>
            <a:off x="2819400" y="4572000"/>
            <a:ext cx="3505200" cy="461963"/>
          </a:xfrm>
          <a:prstGeom prst="rect">
            <a:avLst/>
          </a:prstGeom>
          <a:noFill/>
          <a:ln w="9525">
            <a:noFill/>
            <a:miter lim="800000"/>
            <a:headEnd/>
            <a:tailEnd/>
          </a:ln>
        </p:spPr>
        <p:txBody>
          <a:bodyPr>
            <a:spAutoFit/>
          </a:bodyPr>
          <a:lstStyle/>
          <a:p>
            <a:r>
              <a:rPr lang="en-US" sz="2400">
                <a:solidFill>
                  <a:srgbClr val="000000"/>
                </a:solidFill>
              </a:rPr>
              <a:t>Core–mantle boundary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419100"/>
            <a:ext cx="9048750" cy="6019800"/>
          </a:xfrm>
          <a:prstGeom prst="rect">
            <a:avLst/>
          </a:prstGeom>
        </p:spPr>
      </p:pic>
    </p:spTree>
    <p:extLst>
      <p:ext uri="{BB962C8B-B14F-4D97-AF65-F5344CB8AC3E}">
        <p14:creationId xmlns:p14="http://schemas.microsoft.com/office/powerpoint/2010/main" val="1784544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11" descr="0321"/>
          <p:cNvPicPr>
            <a:picLocks noChangeAspect="1" noChangeArrowheads="1"/>
          </p:cNvPicPr>
          <p:nvPr/>
        </p:nvPicPr>
        <p:blipFill>
          <a:blip r:embed="rId3" cstate="print"/>
          <a:srcRect/>
          <a:stretch>
            <a:fillRect/>
          </a:stretch>
        </p:blipFill>
        <p:spPr bwMode="auto">
          <a:xfrm>
            <a:off x="88900" y="492125"/>
            <a:ext cx="8966200" cy="5872163"/>
          </a:xfrm>
          <a:prstGeom prst="rect">
            <a:avLst/>
          </a:prstGeom>
          <a:noFill/>
          <a:ln w="9525">
            <a:noFill/>
            <a:miter lim="800000"/>
            <a:headEnd/>
            <a:tailEnd/>
          </a:ln>
        </p:spPr>
      </p:pic>
      <p:sp>
        <p:nvSpPr>
          <p:cNvPr id="52227" name="Rectangle 3" hidden="1"/>
          <p:cNvSpPr>
            <a:spLocks noGrp="1" noChangeArrowheads="1"/>
          </p:cNvSpPr>
          <p:nvPr>
            <p:ph type="title"/>
          </p:nvPr>
        </p:nvSpPr>
        <p:spPr/>
        <p:txBody>
          <a:bodyPr/>
          <a:lstStyle/>
          <a:p>
            <a:r>
              <a:rPr lang="en-US" smtClean="0"/>
              <a:t>	</a:t>
            </a:r>
          </a:p>
        </p:txBody>
      </p:sp>
      <p:sp>
        <p:nvSpPr>
          <p:cNvPr id="52228" name="Text Box 5"/>
          <p:cNvSpPr txBox="1">
            <a:spLocks noChangeArrowheads="1"/>
          </p:cNvSpPr>
          <p:nvPr/>
        </p:nvSpPr>
        <p:spPr bwMode="auto">
          <a:xfrm>
            <a:off x="533400" y="533400"/>
            <a:ext cx="2222500" cy="641350"/>
          </a:xfrm>
          <a:prstGeom prst="rect">
            <a:avLst/>
          </a:prstGeom>
          <a:noFill/>
          <a:ln w="9525">
            <a:noFill/>
            <a:miter lim="800000"/>
            <a:headEnd/>
            <a:tailEnd/>
          </a:ln>
        </p:spPr>
        <p:txBody>
          <a:bodyPr>
            <a:spAutoFit/>
          </a:bodyPr>
          <a:lstStyle/>
          <a:p>
            <a:r>
              <a:rPr lang="en-US">
                <a:solidFill>
                  <a:srgbClr val="000000"/>
                </a:solidFill>
              </a:rPr>
              <a:t>Earthquake locations</a:t>
            </a:r>
          </a:p>
        </p:txBody>
      </p:sp>
      <p:sp>
        <p:nvSpPr>
          <p:cNvPr id="52229" name="Text Box 6"/>
          <p:cNvSpPr txBox="1">
            <a:spLocks noChangeArrowheads="1"/>
          </p:cNvSpPr>
          <p:nvPr/>
        </p:nvSpPr>
        <p:spPr bwMode="auto">
          <a:xfrm>
            <a:off x="3657600" y="1035050"/>
            <a:ext cx="1436688" cy="641350"/>
          </a:xfrm>
          <a:prstGeom prst="rect">
            <a:avLst/>
          </a:prstGeom>
          <a:noFill/>
          <a:ln w="9525">
            <a:noFill/>
            <a:miter lim="800000"/>
            <a:headEnd/>
            <a:tailEnd/>
          </a:ln>
        </p:spPr>
        <p:txBody>
          <a:bodyPr>
            <a:spAutoFit/>
          </a:bodyPr>
          <a:lstStyle/>
          <a:p>
            <a:r>
              <a:rPr lang="en-US">
                <a:solidFill>
                  <a:srgbClr val="000000"/>
                </a:solidFill>
              </a:rPr>
              <a:t>Peru–Chile Trench</a:t>
            </a:r>
          </a:p>
        </p:txBody>
      </p:sp>
      <p:sp>
        <p:nvSpPr>
          <p:cNvPr id="52230" name="Text Box 7"/>
          <p:cNvSpPr txBox="1">
            <a:spLocks noChangeArrowheads="1"/>
          </p:cNvSpPr>
          <p:nvPr/>
        </p:nvSpPr>
        <p:spPr bwMode="auto">
          <a:xfrm>
            <a:off x="4876800" y="990600"/>
            <a:ext cx="1611313" cy="915988"/>
          </a:xfrm>
          <a:prstGeom prst="rect">
            <a:avLst/>
          </a:prstGeom>
          <a:noFill/>
          <a:ln w="9525">
            <a:noFill/>
            <a:miter lim="800000"/>
            <a:headEnd/>
            <a:tailEnd/>
          </a:ln>
        </p:spPr>
        <p:txBody>
          <a:bodyPr>
            <a:spAutoFit/>
          </a:bodyPr>
          <a:lstStyle/>
          <a:p>
            <a:r>
              <a:rPr lang="en-US">
                <a:solidFill>
                  <a:srgbClr val="000000"/>
                </a:solidFill>
              </a:rPr>
              <a:t>Andes: Volcanic mountains</a:t>
            </a:r>
          </a:p>
        </p:txBody>
      </p:sp>
      <p:sp>
        <p:nvSpPr>
          <p:cNvPr id="52231" name="Text Box 8"/>
          <p:cNvSpPr txBox="1">
            <a:spLocks noChangeArrowheads="1"/>
          </p:cNvSpPr>
          <p:nvPr/>
        </p:nvSpPr>
        <p:spPr bwMode="auto">
          <a:xfrm>
            <a:off x="6629400" y="990600"/>
            <a:ext cx="1879600" cy="1190625"/>
          </a:xfrm>
          <a:prstGeom prst="rect">
            <a:avLst/>
          </a:prstGeom>
          <a:noFill/>
          <a:ln w="9525">
            <a:noFill/>
            <a:miter lim="800000"/>
            <a:headEnd/>
            <a:tailEnd/>
          </a:ln>
        </p:spPr>
        <p:txBody>
          <a:bodyPr>
            <a:spAutoFit/>
          </a:bodyPr>
          <a:lstStyle/>
          <a:p>
            <a:r>
              <a:rPr lang="en-US">
                <a:solidFill>
                  <a:srgbClr val="000000"/>
                </a:solidFill>
              </a:rPr>
              <a:t>South America: Continental lithosphere</a:t>
            </a:r>
          </a:p>
        </p:txBody>
      </p:sp>
      <p:sp>
        <p:nvSpPr>
          <p:cNvPr id="52232" name="Text Box 9"/>
          <p:cNvSpPr txBox="1">
            <a:spLocks noChangeArrowheads="1"/>
          </p:cNvSpPr>
          <p:nvPr/>
        </p:nvSpPr>
        <p:spPr bwMode="auto">
          <a:xfrm>
            <a:off x="76200" y="1600200"/>
            <a:ext cx="2374900" cy="366713"/>
          </a:xfrm>
          <a:prstGeom prst="rect">
            <a:avLst/>
          </a:prstGeom>
          <a:noFill/>
          <a:ln w="9525">
            <a:noFill/>
            <a:miter lim="800000"/>
            <a:headEnd/>
            <a:tailEnd/>
          </a:ln>
        </p:spPr>
        <p:txBody>
          <a:bodyPr>
            <a:spAutoFit/>
          </a:bodyPr>
          <a:lstStyle/>
          <a:p>
            <a:r>
              <a:rPr lang="en-US">
                <a:solidFill>
                  <a:srgbClr val="000000"/>
                </a:solidFill>
              </a:rPr>
              <a:t>Oceanic lithosphere</a:t>
            </a:r>
          </a:p>
        </p:txBody>
      </p:sp>
      <p:sp>
        <p:nvSpPr>
          <p:cNvPr id="52233" name="Text Box 10"/>
          <p:cNvSpPr txBox="1">
            <a:spLocks noChangeArrowheads="1"/>
          </p:cNvSpPr>
          <p:nvPr/>
        </p:nvSpPr>
        <p:spPr bwMode="auto">
          <a:xfrm rot="1666513">
            <a:off x="2603500" y="5251450"/>
            <a:ext cx="3124200" cy="366713"/>
          </a:xfrm>
          <a:prstGeom prst="rect">
            <a:avLst/>
          </a:prstGeom>
          <a:noFill/>
          <a:ln w="9525">
            <a:noFill/>
            <a:miter lim="800000"/>
            <a:headEnd/>
            <a:tailEnd/>
          </a:ln>
        </p:spPr>
        <p:txBody>
          <a:bodyPr>
            <a:spAutoFit/>
          </a:bodyPr>
          <a:lstStyle/>
          <a:p>
            <a:r>
              <a:rPr lang="en-US">
                <a:solidFill>
                  <a:srgbClr val="000000"/>
                </a:solidFill>
              </a:rPr>
              <a:t>Gently descending slab</a:t>
            </a:r>
          </a:p>
        </p:txBody>
      </p:sp>
      <p:sp>
        <p:nvSpPr>
          <p:cNvPr id="52234" name="Line 12"/>
          <p:cNvSpPr>
            <a:spLocks noChangeShapeType="1"/>
          </p:cNvSpPr>
          <p:nvPr/>
        </p:nvSpPr>
        <p:spPr bwMode="auto">
          <a:xfrm>
            <a:off x="990600" y="1905000"/>
            <a:ext cx="0" cy="1981200"/>
          </a:xfrm>
          <a:prstGeom prst="line">
            <a:avLst/>
          </a:prstGeom>
          <a:noFill/>
          <a:ln w="19050">
            <a:solidFill>
              <a:schemeClr val="tx1"/>
            </a:solidFill>
            <a:round/>
            <a:headEnd/>
            <a:tailEnd/>
          </a:ln>
        </p:spPr>
        <p:txBody>
          <a:bodyPr wrap="none" anchor="ctr"/>
          <a:lstStyle/>
          <a:p>
            <a:endParaRPr lang="en-US"/>
          </a:p>
        </p:txBody>
      </p:sp>
      <p:sp>
        <p:nvSpPr>
          <p:cNvPr id="52235" name="Line 13"/>
          <p:cNvSpPr>
            <a:spLocks noChangeShapeType="1"/>
          </p:cNvSpPr>
          <p:nvPr/>
        </p:nvSpPr>
        <p:spPr bwMode="auto">
          <a:xfrm>
            <a:off x="4587875" y="1600200"/>
            <a:ext cx="0" cy="736600"/>
          </a:xfrm>
          <a:prstGeom prst="line">
            <a:avLst/>
          </a:prstGeom>
          <a:noFill/>
          <a:ln w="19050">
            <a:solidFill>
              <a:schemeClr val="tx1"/>
            </a:solidFill>
            <a:round/>
            <a:headEnd/>
            <a:tailEnd/>
          </a:ln>
        </p:spPr>
        <p:txBody>
          <a:bodyPr wrap="none" anchor="ctr"/>
          <a:lstStyle/>
          <a:p>
            <a:endParaRPr lang="en-US"/>
          </a:p>
        </p:txBody>
      </p:sp>
      <p:sp>
        <p:nvSpPr>
          <p:cNvPr id="52236" name="Line 14"/>
          <p:cNvSpPr>
            <a:spLocks noChangeShapeType="1"/>
          </p:cNvSpPr>
          <p:nvPr/>
        </p:nvSpPr>
        <p:spPr bwMode="auto">
          <a:xfrm>
            <a:off x="5516563" y="1849438"/>
            <a:ext cx="0" cy="579437"/>
          </a:xfrm>
          <a:prstGeom prst="line">
            <a:avLst/>
          </a:prstGeom>
          <a:noFill/>
          <a:ln w="19050">
            <a:solidFill>
              <a:schemeClr val="tx1"/>
            </a:solidFill>
            <a:round/>
            <a:headEnd/>
            <a:tailEnd/>
          </a:ln>
        </p:spPr>
        <p:txBody>
          <a:bodyPr wrap="none" anchor="ctr"/>
          <a:lstStyle/>
          <a:p>
            <a:endParaRPr lang="en-US"/>
          </a:p>
        </p:txBody>
      </p:sp>
      <p:sp>
        <p:nvSpPr>
          <p:cNvPr id="52237" name="Line 15"/>
          <p:cNvSpPr>
            <a:spLocks noChangeShapeType="1"/>
          </p:cNvSpPr>
          <p:nvPr/>
        </p:nvSpPr>
        <p:spPr bwMode="auto">
          <a:xfrm>
            <a:off x="7475538" y="1857375"/>
            <a:ext cx="0" cy="1876425"/>
          </a:xfrm>
          <a:prstGeom prst="line">
            <a:avLst/>
          </a:prstGeom>
          <a:noFill/>
          <a:ln w="19050">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53251" name="Rectangle 2" hidden="1"/>
          <p:cNvSpPr>
            <a:spLocks noGrp="1" noChangeArrowheads="1"/>
          </p:cNvSpPr>
          <p:nvPr>
            <p:ph type="title"/>
          </p:nvPr>
        </p:nvSpPr>
        <p:spPr/>
        <p:txBody>
          <a:bodyPr/>
          <a:lstStyle/>
          <a:p>
            <a:r>
              <a:rPr lang="en-US" smtClean="0"/>
              <a:t>	</a:t>
            </a:r>
          </a:p>
        </p:txBody>
      </p:sp>
      <p:sp>
        <p:nvSpPr>
          <p:cNvPr id="5325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5" name="Freeform 4"/>
          <p:cNvSpPr/>
          <p:nvPr/>
        </p:nvSpPr>
        <p:spPr bwMode="auto">
          <a:xfrm>
            <a:off x="2971800" y="31242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12" name="Freeform 11"/>
          <p:cNvSpPr/>
          <p:nvPr/>
        </p:nvSpPr>
        <p:spPr bwMode="auto">
          <a:xfrm>
            <a:off x="2971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Media\Image_Library\chapter3\03p094_f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3947" cy="5200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391400" y="3810000"/>
            <a:ext cx="1382712" cy="7620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3-24, </a:t>
            </a:r>
            <a:r>
              <a:rPr lang="en-US" sz="1400" dirty="0">
                <a:solidFill>
                  <a:schemeClr val="tx1"/>
                </a:solidFill>
              </a:rPr>
              <a:t>p. </a:t>
            </a:r>
            <a:r>
              <a:rPr lang="en-US" sz="1400" dirty="0" smtClean="0">
                <a:solidFill>
                  <a:schemeClr val="tx1"/>
                </a:solidFill>
              </a:rPr>
              <a:t>86,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Fig</a:t>
            </a:r>
            <a:r>
              <a:rPr lang="en-US" sz="1400" dirty="0"/>
              <a:t>. 3-26, p. 87</a:t>
            </a:r>
          </a:p>
          <a:p>
            <a:pPr algn="r" defTabSz="820738" eaLnBrk="0" hangingPunct="0"/>
            <a:r>
              <a:rPr lang="en-US" sz="1400" dirty="0">
                <a:solidFill>
                  <a:srgbClr val="0066FF"/>
                </a:solidFill>
              </a:rPr>
              <a:t>Fig. 3-24, p. </a:t>
            </a:r>
            <a:r>
              <a:rPr lang="en-US" sz="1400" dirty="0" smtClean="0">
                <a:solidFill>
                  <a:srgbClr val="0066FF"/>
                </a:solidFill>
              </a:rPr>
              <a:t>81</a:t>
            </a:r>
          </a:p>
          <a:p>
            <a:pPr algn="r" defTabSz="820738" eaLnBrk="0" hangingPunct="0"/>
            <a:r>
              <a:rPr lang="en-US" sz="1400" dirty="0">
                <a:solidFill>
                  <a:schemeClr val="tx1"/>
                </a:solidFill>
              </a:rPr>
              <a:t>Fig. </a:t>
            </a:r>
            <a:r>
              <a:rPr lang="en-US" sz="1400" dirty="0" smtClean="0">
                <a:solidFill>
                  <a:schemeClr val="tx1"/>
                </a:solidFill>
              </a:rPr>
              <a:t>3-23, </a:t>
            </a:r>
            <a:r>
              <a:rPr lang="en-US" sz="1400" dirty="0">
                <a:solidFill>
                  <a:schemeClr val="tx1"/>
                </a:solidFill>
              </a:rPr>
              <a:t>p. </a:t>
            </a:r>
            <a:r>
              <a:rPr lang="en-US" sz="1400" dirty="0" smtClean="0">
                <a:solidFill>
                  <a:schemeClr val="tx1"/>
                </a:solidFill>
              </a:rPr>
              <a:t>94</a:t>
            </a:r>
            <a:endParaRPr lang="en-US" sz="1400" dirty="0">
              <a:solidFill>
                <a:schemeClr val="tx1"/>
              </a:solidFill>
            </a:endParaRPr>
          </a:p>
          <a:p>
            <a:pPr algn="r" defTabSz="820738" eaLnBrk="0" hangingPunct="0"/>
            <a:endParaRPr lang="en-US" sz="1400" dirty="0">
              <a:solidFill>
                <a:srgbClr val="0066FF"/>
              </a:solidFill>
            </a:endParaRPr>
          </a:p>
        </p:txBody>
      </p:sp>
    </p:spTree>
    <p:extLst>
      <p:ext uri="{BB962C8B-B14F-4D97-AF65-F5344CB8AC3E}">
        <p14:creationId xmlns:p14="http://schemas.microsoft.com/office/powerpoint/2010/main" val="391418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1" descr="0324"/>
          <p:cNvPicPr>
            <a:picLocks noChangeAspect="1" noChangeArrowheads="1"/>
          </p:cNvPicPr>
          <p:nvPr/>
        </p:nvPicPr>
        <p:blipFill>
          <a:blip r:embed="rId3" cstate="print"/>
          <a:srcRect/>
          <a:stretch>
            <a:fillRect/>
          </a:stretch>
        </p:blipFill>
        <p:spPr bwMode="auto">
          <a:xfrm>
            <a:off x="88900" y="1438275"/>
            <a:ext cx="8966200" cy="4886325"/>
          </a:xfrm>
          <a:prstGeom prst="rect">
            <a:avLst/>
          </a:prstGeom>
          <a:noFill/>
          <a:ln w="9525">
            <a:noFill/>
            <a:miter lim="800000"/>
            <a:headEnd/>
            <a:tailEnd/>
          </a:ln>
        </p:spPr>
      </p:pic>
      <p:sp>
        <p:nvSpPr>
          <p:cNvPr id="54275" name="Rectangle 3" hidden="1"/>
          <p:cNvSpPr>
            <a:spLocks noGrp="1" noChangeArrowheads="1"/>
          </p:cNvSpPr>
          <p:nvPr>
            <p:ph type="title"/>
          </p:nvPr>
        </p:nvSpPr>
        <p:spPr>
          <a:xfrm>
            <a:off x="-76200" y="228600"/>
            <a:ext cx="8429625" cy="1143000"/>
          </a:xfrm>
        </p:spPr>
        <p:txBody>
          <a:bodyPr/>
          <a:lstStyle/>
          <a:p>
            <a:r>
              <a:rPr lang="en-US" sz="2400" smtClean="0"/>
              <a:t>	</a:t>
            </a:r>
          </a:p>
        </p:txBody>
      </p:sp>
      <p:sp>
        <p:nvSpPr>
          <p:cNvPr id="54276" name="Rectangle 4"/>
          <p:cNvSpPr>
            <a:spLocks noChangeArrowheads="1"/>
          </p:cNvSpPr>
          <p:nvPr/>
        </p:nvSpPr>
        <p:spPr bwMode="auto">
          <a:xfrm>
            <a:off x="7761288" y="6172200"/>
            <a:ext cx="1382712" cy="762000"/>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3-24, p. 86, 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Fig</a:t>
            </a:r>
            <a:r>
              <a:rPr lang="en-US" sz="1400" dirty="0"/>
              <a:t>. 3-26, p. 87</a:t>
            </a:r>
          </a:p>
          <a:p>
            <a:pPr algn="r" defTabSz="820738" eaLnBrk="0" hangingPunct="0"/>
            <a:r>
              <a:rPr lang="en-US" sz="1400" dirty="0">
                <a:solidFill>
                  <a:srgbClr val="0066FF"/>
                </a:solidFill>
              </a:rPr>
              <a:t>Fig. 3-24, p. </a:t>
            </a:r>
            <a:r>
              <a:rPr lang="en-US" sz="1400" dirty="0" smtClean="0">
                <a:solidFill>
                  <a:srgbClr val="0066FF"/>
                </a:solidFill>
              </a:rPr>
              <a:t>81</a:t>
            </a:r>
          </a:p>
          <a:p>
            <a:pPr algn="r" defTabSz="820738" eaLnBrk="0" hangingPunct="0"/>
            <a:r>
              <a:rPr lang="en-US" sz="1400" dirty="0">
                <a:solidFill>
                  <a:schemeClr val="tx1"/>
                </a:solidFill>
              </a:rPr>
              <a:t>Fig. </a:t>
            </a:r>
            <a:r>
              <a:rPr lang="en-US" sz="1400" dirty="0" smtClean="0">
                <a:solidFill>
                  <a:schemeClr val="tx1"/>
                </a:solidFill>
              </a:rPr>
              <a:t>3-23, </a:t>
            </a:r>
            <a:r>
              <a:rPr lang="en-US" sz="1400" dirty="0">
                <a:solidFill>
                  <a:schemeClr val="tx1"/>
                </a:solidFill>
              </a:rPr>
              <a:t>p. </a:t>
            </a:r>
            <a:r>
              <a:rPr lang="en-US" sz="1400" dirty="0" smtClean="0">
                <a:solidFill>
                  <a:schemeClr val="tx1"/>
                </a:solidFill>
              </a:rPr>
              <a:t>94</a:t>
            </a:r>
            <a:endParaRPr lang="en-US" sz="1400" dirty="0">
              <a:solidFill>
                <a:schemeClr val="tx1"/>
              </a:solidFill>
            </a:endParaRPr>
          </a:p>
          <a:p>
            <a:pPr algn="r" defTabSz="820738" eaLnBrk="0" hangingPunct="0"/>
            <a:endParaRPr lang="en-US" sz="1400" dirty="0">
              <a:solidFill>
                <a:srgbClr val="0066FF"/>
              </a:solidFill>
            </a:endParaRPr>
          </a:p>
        </p:txBody>
      </p:sp>
      <p:sp>
        <p:nvSpPr>
          <p:cNvPr id="54277" name="Text Box 5"/>
          <p:cNvSpPr txBox="1">
            <a:spLocks noChangeArrowheads="1"/>
          </p:cNvSpPr>
          <p:nvPr/>
        </p:nvSpPr>
        <p:spPr bwMode="auto">
          <a:xfrm>
            <a:off x="2862263" y="485775"/>
            <a:ext cx="1938337" cy="822325"/>
          </a:xfrm>
          <a:prstGeom prst="rect">
            <a:avLst/>
          </a:prstGeom>
          <a:noFill/>
          <a:ln w="9525">
            <a:noFill/>
            <a:miter lim="800000"/>
            <a:headEnd/>
            <a:tailEnd/>
          </a:ln>
        </p:spPr>
        <p:txBody>
          <a:bodyPr>
            <a:spAutoFit/>
          </a:bodyPr>
          <a:lstStyle/>
          <a:p>
            <a:r>
              <a:rPr lang="en-US" sz="2400">
                <a:solidFill>
                  <a:srgbClr val="000000"/>
                </a:solidFill>
              </a:rPr>
              <a:t>Mountain range</a:t>
            </a:r>
          </a:p>
        </p:txBody>
      </p:sp>
      <p:sp>
        <p:nvSpPr>
          <p:cNvPr id="54278" name="Text Box 6"/>
          <p:cNvSpPr txBox="1">
            <a:spLocks noChangeArrowheads="1"/>
          </p:cNvSpPr>
          <p:nvPr/>
        </p:nvSpPr>
        <p:spPr bwMode="auto">
          <a:xfrm>
            <a:off x="5911850" y="485775"/>
            <a:ext cx="1600200" cy="822325"/>
          </a:xfrm>
          <a:prstGeom prst="rect">
            <a:avLst/>
          </a:prstGeom>
          <a:noFill/>
          <a:ln w="9525">
            <a:noFill/>
            <a:miter lim="800000"/>
            <a:headEnd/>
            <a:tailEnd/>
          </a:ln>
        </p:spPr>
        <p:txBody>
          <a:bodyPr>
            <a:spAutoFit/>
          </a:bodyPr>
          <a:lstStyle/>
          <a:p>
            <a:r>
              <a:rPr lang="en-US" sz="2400">
                <a:solidFill>
                  <a:srgbClr val="000000"/>
                </a:solidFill>
              </a:rPr>
              <a:t>High plateau</a:t>
            </a:r>
          </a:p>
        </p:txBody>
      </p:sp>
      <p:sp>
        <p:nvSpPr>
          <p:cNvPr id="54279" name="Text Box 7"/>
          <p:cNvSpPr txBox="1">
            <a:spLocks noChangeArrowheads="1"/>
          </p:cNvSpPr>
          <p:nvPr/>
        </p:nvSpPr>
        <p:spPr bwMode="auto">
          <a:xfrm>
            <a:off x="6172200" y="3444875"/>
            <a:ext cx="2730500" cy="457200"/>
          </a:xfrm>
          <a:prstGeom prst="rect">
            <a:avLst/>
          </a:prstGeom>
          <a:noFill/>
          <a:ln w="9525">
            <a:noFill/>
            <a:miter lim="800000"/>
            <a:headEnd/>
            <a:tailEnd/>
          </a:ln>
        </p:spPr>
        <p:txBody>
          <a:bodyPr>
            <a:spAutoFit/>
          </a:bodyPr>
          <a:lstStyle/>
          <a:p>
            <a:r>
              <a:rPr lang="en-US" sz="2400">
                <a:solidFill>
                  <a:srgbClr val="000000"/>
                </a:solidFill>
              </a:rPr>
              <a:t>Continental crust</a:t>
            </a:r>
          </a:p>
        </p:txBody>
      </p:sp>
      <p:sp>
        <p:nvSpPr>
          <p:cNvPr id="54280" name="Text Box 8"/>
          <p:cNvSpPr txBox="1">
            <a:spLocks noChangeArrowheads="1"/>
          </p:cNvSpPr>
          <p:nvPr/>
        </p:nvSpPr>
        <p:spPr bwMode="auto">
          <a:xfrm>
            <a:off x="6688138" y="4419600"/>
            <a:ext cx="2227262" cy="457200"/>
          </a:xfrm>
          <a:prstGeom prst="rect">
            <a:avLst/>
          </a:prstGeom>
          <a:noFill/>
          <a:ln w="9525">
            <a:noFill/>
            <a:miter lim="800000"/>
            <a:headEnd/>
            <a:tailEnd/>
          </a:ln>
        </p:spPr>
        <p:txBody>
          <a:bodyPr>
            <a:spAutoFit/>
          </a:bodyPr>
          <a:lstStyle/>
          <a:p>
            <a:r>
              <a:rPr lang="en-US" sz="2400">
                <a:solidFill>
                  <a:srgbClr val="000000"/>
                </a:solidFill>
              </a:rPr>
              <a:t>Lithosphere</a:t>
            </a:r>
          </a:p>
        </p:txBody>
      </p:sp>
      <p:sp>
        <p:nvSpPr>
          <p:cNvPr id="54281" name="Text Box 9"/>
          <p:cNvSpPr txBox="1">
            <a:spLocks noChangeArrowheads="1"/>
          </p:cNvSpPr>
          <p:nvPr/>
        </p:nvSpPr>
        <p:spPr bwMode="auto">
          <a:xfrm>
            <a:off x="304800" y="5486400"/>
            <a:ext cx="2514600" cy="457200"/>
          </a:xfrm>
          <a:prstGeom prst="rect">
            <a:avLst/>
          </a:prstGeom>
          <a:noFill/>
          <a:ln w="9525">
            <a:noFill/>
            <a:miter lim="800000"/>
            <a:headEnd/>
            <a:tailEnd/>
          </a:ln>
        </p:spPr>
        <p:txBody>
          <a:bodyPr>
            <a:spAutoFit/>
          </a:bodyPr>
          <a:lstStyle/>
          <a:p>
            <a:r>
              <a:rPr lang="en-US" sz="2400">
                <a:solidFill>
                  <a:srgbClr val="000000"/>
                </a:solidFill>
              </a:rPr>
              <a:t>Asthenosphere</a:t>
            </a:r>
          </a:p>
        </p:txBody>
      </p:sp>
      <p:sp>
        <p:nvSpPr>
          <p:cNvPr id="54282" name="Text Box 10"/>
          <p:cNvSpPr txBox="1">
            <a:spLocks noChangeArrowheads="1"/>
          </p:cNvSpPr>
          <p:nvPr/>
        </p:nvSpPr>
        <p:spPr bwMode="auto">
          <a:xfrm>
            <a:off x="5257800" y="5441950"/>
            <a:ext cx="3657600" cy="457200"/>
          </a:xfrm>
          <a:prstGeom prst="rect">
            <a:avLst/>
          </a:prstGeom>
          <a:noFill/>
          <a:ln w="9525">
            <a:noFill/>
            <a:miter lim="800000"/>
            <a:headEnd/>
            <a:tailEnd/>
          </a:ln>
        </p:spPr>
        <p:txBody>
          <a:bodyPr>
            <a:spAutoFit/>
          </a:bodyPr>
          <a:lstStyle/>
          <a:p>
            <a:r>
              <a:rPr lang="en-US" sz="2400">
                <a:solidFill>
                  <a:srgbClr val="000000"/>
                </a:solidFill>
              </a:rPr>
              <a:t>Ancient oceanic crust</a:t>
            </a:r>
          </a:p>
        </p:txBody>
      </p:sp>
      <p:sp>
        <p:nvSpPr>
          <p:cNvPr id="54283" name="Line 12"/>
          <p:cNvSpPr>
            <a:spLocks noChangeShapeType="1"/>
          </p:cNvSpPr>
          <p:nvPr/>
        </p:nvSpPr>
        <p:spPr bwMode="auto">
          <a:xfrm>
            <a:off x="3962400" y="1371600"/>
            <a:ext cx="76200" cy="762000"/>
          </a:xfrm>
          <a:prstGeom prst="line">
            <a:avLst/>
          </a:prstGeom>
          <a:noFill/>
          <a:ln w="19050">
            <a:solidFill>
              <a:schemeClr val="tx1"/>
            </a:solidFill>
            <a:round/>
            <a:headEnd/>
            <a:tailEnd/>
          </a:ln>
        </p:spPr>
        <p:txBody>
          <a:bodyPr wrap="none" anchor="ctr"/>
          <a:lstStyle/>
          <a:p>
            <a:endParaRPr lang="en-US"/>
          </a:p>
        </p:txBody>
      </p:sp>
      <p:sp>
        <p:nvSpPr>
          <p:cNvPr id="54284" name="Line 13"/>
          <p:cNvSpPr>
            <a:spLocks noChangeShapeType="1"/>
          </p:cNvSpPr>
          <p:nvPr/>
        </p:nvSpPr>
        <p:spPr bwMode="auto">
          <a:xfrm flipH="1">
            <a:off x="6248400" y="1322388"/>
            <a:ext cx="420688" cy="963612"/>
          </a:xfrm>
          <a:prstGeom prst="line">
            <a:avLst/>
          </a:prstGeom>
          <a:noFill/>
          <a:ln w="19050">
            <a:solidFill>
              <a:schemeClr val="tx1"/>
            </a:solidFill>
            <a:round/>
            <a:headEnd/>
            <a:tailEnd/>
          </a:ln>
        </p:spPr>
        <p:txBody>
          <a:bodyPr wrap="none" anchor="ctr"/>
          <a:lstStyle/>
          <a:p>
            <a:endParaRPr lang="en-US"/>
          </a:p>
        </p:txBody>
      </p:sp>
      <p:sp>
        <p:nvSpPr>
          <p:cNvPr id="54285" name="Line 14"/>
          <p:cNvSpPr>
            <a:spLocks noChangeShapeType="1"/>
          </p:cNvSpPr>
          <p:nvPr/>
        </p:nvSpPr>
        <p:spPr bwMode="auto">
          <a:xfrm flipH="1">
            <a:off x="4803775" y="5638800"/>
            <a:ext cx="606425" cy="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0334"/>
          <p:cNvPicPr>
            <a:picLocks noChangeAspect="1" noChangeArrowheads="1"/>
          </p:cNvPicPr>
          <p:nvPr/>
        </p:nvPicPr>
        <p:blipFill>
          <a:blip r:embed="rId3" cstate="print"/>
          <a:srcRect/>
          <a:stretch>
            <a:fillRect/>
          </a:stretch>
        </p:blipFill>
        <p:spPr bwMode="auto">
          <a:xfrm>
            <a:off x="3165475" y="12700"/>
            <a:ext cx="2813050" cy="6832600"/>
          </a:xfrm>
          <a:prstGeom prst="rect">
            <a:avLst/>
          </a:prstGeom>
          <a:noFill/>
          <a:ln w="9525">
            <a:noFill/>
            <a:miter lim="800000"/>
            <a:headEnd/>
            <a:tailEnd/>
          </a:ln>
        </p:spPr>
      </p:pic>
      <p:sp>
        <p:nvSpPr>
          <p:cNvPr id="55299" name="Rectangle 2" hidden="1"/>
          <p:cNvSpPr>
            <a:spLocks noGrp="1" noChangeArrowheads="1"/>
          </p:cNvSpPr>
          <p:nvPr>
            <p:ph type="title"/>
          </p:nvPr>
        </p:nvSpPr>
        <p:spPr/>
        <p:txBody>
          <a:bodyPr/>
          <a:lstStyle/>
          <a:p>
            <a:r>
              <a:rPr lang="en-US" smtClean="0"/>
              <a:t>	</a:t>
            </a:r>
          </a:p>
        </p:txBody>
      </p:sp>
      <p:sp>
        <p:nvSpPr>
          <p:cNvPr id="55300" name="Rectangle 3"/>
          <p:cNvSpPr>
            <a:spLocks noChangeArrowheads="1"/>
          </p:cNvSpPr>
          <p:nvPr/>
        </p:nvSpPr>
        <p:spPr bwMode="auto">
          <a:xfrm>
            <a:off x="7746540" y="626745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3-32, </a:t>
            </a:r>
            <a:r>
              <a:rPr lang="en-US" sz="1400" dirty="0">
                <a:solidFill>
                  <a:schemeClr val="tx1"/>
                </a:solidFill>
              </a:rPr>
              <a:t>p. </a:t>
            </a:r>
            <a:r>
              <a:rPr lang="en-US" sz="1400" dirty="0" smtClean="0">
                <a:solidFill>
                  <a:schemeClr val="tx1"/>
                </a:solidFill>
              </a:rPr>
              <a:t>96</a:t>
            </a:r>
            <a:r>
              <a:rPr lang="en-US" sz="1400" dirty="0">
                <a:solidFill>
                  <a:schemeClr val="tx1"/>
                </a:solidFill>
              </a:rPr>
              <a:t>, 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p</a:t>
            </a:r>
            <a:r>
              <a:rPr lang="en-US" sz="1400" dirty="0"/>
              <a:t>. 97, </a:t>
            </a:r>
            <a:r>
              <a:rPr lang="en-US" sz="1400" dirty="0" smtClean="0"/>
              <a:t>90, </a:t>
            </a:r>
            <a:r>
              <a:rPr lang="en-US" sz="1400" dirty="0" smtClean="0">
                <a:solidFill>
                  <a:schemeClr val="tx1"/>
                </a:solidFill>
              </a:rPr>
              <a:t>106</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2" descr="0335"/>
          <p:cNvPicPr>
            <a:picLocks noChangeAspect="1" noChangeArrowheads="1"/>
          </p:cNvPicPr>
          <p:nvPr/>
        </p:nvPicPr>
        <p:blipFill>
          <a:blip r:embed="rId3" cstate="print"/>
          <a:srcRect/>
          <a:stretch>
            <a:fillRect/>
          </a:stretch>
        </p:blipFill>
        <p:spPr bwMode="auto">
          <a:xfrm>
            <a:off x="2532063" y="0"/>
            <a:ext cx="4079875" cy="6859588"/>
          </a:xfrm>
          <a:prstGeom prst="rect">
            <a:avLst/>
          </a:prstGeom>
          <a:noFill/>
          <a:ln w="9525">
            <a:noFill/>
            <a:miter lim="800000"/>
            <a:headEnd/>
            <a:tailEnd/>
          </a:ln>
        </p:spPr>
      </p:pic>
      <p:sp>
        <p:nvSpPr>
          <p:cNvPr id="56323" name="Rectangle 3" hidden="1"/>
          <p:cNvSpPr>
            <a:spLocks noGrp="1" noChangeArrowheads="1"/>
          </p:cNvSpPr>
          <p:nvPr>
            <p:ph type="title"/>
          </p:nvPr>
        </p:nvSpPr>
        <p:spPr/>
        <p:txBody>
          <a:bodyPr/>
          <a:lstStyle/>
          <a:p>
            <a:r>
              <a:rPr lang="en-US" sz="1600" smtClean="0"/>
              <a:t>	</a:t>
            </a:r>
          </a:p>
        </p:txBody>
      </p:sp>
      <p:sp>
        <p:nvSpPr>
          <p:cNvPr id="56324" name="Text Box 5"/>
          <p:cNvSpPr txBox="1">
            <a:spLocks noChangeArrowheads="1"/>
          </p:cNvSpPr>
          <p:nvPr/>
        </p:nvSpPr>
        <p:spPr bwMode="auto">
          <a:xfrm>
            <a:off x="5613400" y="2895600"/>
            <a:ext cx="1016000" cy="336550"/>
          </a:xfrm>
          <a:prstGeom prst="rect">
            <a:avLst/>
          </a:prstGeom>
          <a:noFill/>
          <a:ln w="9525">
            <a:noFill/>
            <a:miter lim="800000"/>
            <a:headEnd/>
            <a:tailEnd/>
          </a:ln>
        </p:spPr>
        <p:txBody>
          <a:bodyPr>
            <a:spAutoFit/>
          </a:bodyPr>
          <a:lstStyle/>
          <a:p>
            <a:r>
              <a:rPr lang="en-US">
                <a:solidFill>
                  <a:srgbClr val="000000"/>
                </a:solidFill>
              </a:rPr>
              <a:t>Canada</a:t>
            </a:r>
          </a:p>
        </p:txBody>
      </p:sp>
      <p:sp>
        <p:nvSpPr>
          <p:cNvPr id="56325" name="Text Box 6"/>
          <p:cNvSpPr txBox="1">
            <a:spLocks noChangeArrowheads="1"/>
          </p:cNvSpPr>
          <p:nvPr/>
        </p:nvSpPr>
        <p:spPr bwMode="auto">
          <a:xfrm>
            <a:off x="5562600" y="3276600"/>
            <a:ext cx="1143000" cy="581025"/>
          </a:xfrm>
          <a:prstGeom prst="rect">
            <a:avLst/>
          </a:prstGeom>
          <a:noFill/>
          <a:ln w="9525">
            <a:noFill/>
            <a:miter lim="800000"/>
            <a:headEnd/>
            <a:tailEnd/>
          </a:ln>
        </p:spPr>
        <p:txBody>
          <a:bodyPr>
            <a:spAutoFit/>
          </a:bodyPr>
          <a:lstStyle/>
          <a:p>
            <a:r>
              <a:rPr lang="en-US">
                <a:solidFill>
                  <a:srgbClr val="000000"/>
                </a:solidFill>
              </a:rPr>
              <a:t>United States</a:t>
            </a:r>
          </a:p>
        </p:txBody>
      </p:sp>
      <p:sp>
        <p:nvSpPr>
          <p:cNvPr id="56326" name="Text Box 7"/>
          <p:cNvSpPr txBox="1">
            <a:spLocks noChangeArrowheads="1"/>
          </p:cNvSpPr>
          <p:nvPr/>
        </p:nvSpPr>
        <p:spPr bwMode="auto">
          <a:xfrm>
            <a:off x="2667000" y="3397250"/>
            <a:ext cx="2133600" cy="336550"/>
          </a:xfrm>
          <a:prstGeom prst="rect">
            <a:avLst/>
          </a:prstGeom>
          <a:noFill/>
          <a:ln w="9525">
            <a:noFill/>
            <a:miter lim="800000"/>
            <a:headEnd/>
            <a:tailEnd/>
          </a:ln>
        </p:spPr>
        <p:txBody>
          <a:bodyPr>
            <a:spAutoFit/>
          </a:bodyPr>
          <a:lstStyle/>
          <a:p>
            <a:r>
              <a:rPr lang="en-US">
                <a:solidFill>
                  <a:srgbClr val="000000"/>
                </a:solidFill>
              </a:rPr>
              <a:t>Accreted terranes</a:t>
            </a:r>
          </a:p>
        </p:txBody>
      </p:sp>
      <p:sp>
        <p:nvSpPr>
          <p:cNvPr id="56327" name="Text Box 8"/>
          <p:cNvSpPr txBox="1">
            <a:spLocks noChangeArrowheads="1"/>
          </p:cNvSpPr>
          <p:nvPr/>
        </p:nvSpPr>
        <p:spPr bwMode="auto">
          <a:xfrm>
            <a:off x="3124200" y="3709988"/>
            <a:ext cx="1257300" cy="336550"/>
          </a:xfrm>
          <a:prstGeom prst="rect">
            <a:avLst/>
          </a:prstGeom>
          <a:noFill/>
          <a:ln w="9525">
            <a:noFill/>
            <a:miter lim="800000"/>
            <a:headEnd/>
            <a:tailEnd/>
          </a:ln>
        </p:spPr>
        <p:txBody>
          <a:bodyPr>
            <a:spAutoFit/>
          </a:bodyPr>
          <a:lstStyle/>
          <a:p>
            <a:r>
              <a:rPr lang="en-US">
                <a:solidFill>
                  <a:srgbClr val="000000"/>
                </a:solidFill>
              </a:rPr>
              <a:t>Island arc</a:t>
            </a:r>
          </a:p>
        </p:txBody>
      </p:sp>
      <p:sp>
        <p:nvSpPr>
          <p:cNvPr id="56328" name="Text Box 9"/>
          <p:cNvSpPr txBox="1">
            <a:spLocks noChangeArrowheads="1"/>
          </p:cNvSpPr>
          <p:nvPr/>
        </p:nvSpPr>
        <p:spPr bwMode="auto">
          <a:xfrm>
            <a:off x="4527550" y="3689350"/>
            <a:ext cx="1431925" cy="482600"/>
          </a:xfrm>
          <a:prstGeom prst="rect">
            <a:avLst/>
          </a:prstGeom>
          <a:noFill/>
          <a:ln w="9525">
            <a:noFill/>
            <a:miter lim="800000"/>
            <a:headEnd/>
            <a:tailEnd/>
          </a:ln>
        </p:spPr>
        <p:txBody>
          <a:bodyPr>
            <a:spAutoFit/>
          </a:bodyPr>
          <a:lstStyle/>
          <a:p>
            <a:pPr>
              <a:lnSpc>
                <a:spcPct val="80000"/>
              </a:lnSpc>
            </a:pPr>
            <a:r>
              <a:rPr lang="en-US">
                <a:solidFill>
                  <a:srgbClr val="000000"/>
                </a:solidFill>
              </a:rPr>
              <a:t>Sonoma Terrane</a:t>
            </a:r>
          </a:p>
        </p:txBody>
      </p:sp>
      <p:sp>
        <p:nvSpPr>
          <p:cNvPr id="56329" name="Text Box 10"/>
          <p:cNvSpPr txBox="1">
            <a:spLocks noChangeArrowheads="1"/>
          </p:cNvSpPr>
          <p:nvPr/>
        </p:nvSpPr>
        <p:spPr bwMode="auto">
          <a:xfrm>
            <a:off x="3124200" y="4029075"/>
            <a:ext cx="1905000" cy="482600"/>
          </a:xfrm>
          <a:prstGeom prst="rect">
            <a:avLst/>
          </a:prstGeom>
          <a:noFill/>
          <a:ln w="9525">
            <a:noFill/>
            <a:miter lim="800000"/>
            <a:headEnd/>
            <a:tailEnd/>
          </a:ln>
        </p:spPr>
        <p:txBody>
          <a:bodyPr>
            <a:spAutoFit/>
          </a:bodyPr>
          <a:lstStyle/>
          <a:p>
            <a:pPr>
              <a:lnSpc>
                <a:spcPct val="80000"/>
              </a:lnSpc>
            </a:pPr>
            <a:r>
              <a:rPr lang="en-US">
                <a:solidFill>
                  <a:srgbClr val="000000"/>
                </a:solidFill>
              </a:rPr>
              <a:t>Submarine deposits</a:t>
            </a:r>
          </a:p>
        </p:txBody>
      </p:sp>
      <p:sp>
        <p:nvSpPr>
          <p:cNvPr id="56330" name="Text Box 11"/>
          <p:cNvSpPr txBox="1">
            <a:spLocks noChangeArrowheads="1"/>
          </p:cNvSpPr>
          <p:nvPr/>
        </p:nvSpPr>
        <p:spPr bwMode="auto">
          <a:xfrm>
            <a:off x="5486400" y="3835400"/>
            <a:ext cx="1471613" cy="825500"/>
          </a:xfrm>
          <a:prstGeom prst="rect">
            <a:avLst/>
          </a:prstGeom>
          <a:noFill/>
          <a:ln w="9525">
            <a:noFill/>
            <a:miter lim="800000"/>
            <a:headEnd/>
            <a:tailEnd/>
          </a:ln>
        </p:spPr>
        <p:txBody>
          <a:bodyPr>
            <a:spAutoFit/>
          </a:bodyPr>
          <a:lstStyle/>
          <a:p>
            <a:r>
              <a:rPr lang="en-US">
                <a:solidFill>
                  <a:srgbClr val="000000"/>
                </a:solidFill>
              </a:rPr>
              <a:t>North American Craton</a:t>
            </a:r>
          </a:p>
        </p:txBody>
      </p:sp>
      <p:sp>
        <p:nvSpPr>
          <p:cNvPr id="56331" name="Text Box 12"/>
          <p:cNvSpPr txBox="1">
            <a:spLocks noChangeArrowheads="1"/>
          </p:cNvSpPr>
          <p:nvPr/>
        </p:nvSpPr>
        <p:spPr bwMode="auto">
          <a:xfrm>
            <a:off x="3124200" y="4443413"/>
            <a:ext cx="1693863" cy="482600"/>
          </a:xfrm>
          <a:prstGeom prst="rect">
            <a:avLst/>
          </a:prstGeom>
          <a:noFill/>
          <a:ln w="9525">
            <a:noFill/>
            <a:miter lim="800000"/>
            <a:headEnd/>
            <a:tailEnd/>
          </a:ln>
        </p:spPr>
        <p:txBody>
          <a:bodyPr>
            <a:spAutoFit/>
          </a:bodyPr>
          <a:lstStyle/>
          <a:p>
            <a:pPr>
              <a:lnSpc>
                <a:spcPct val="80000"/>
              </a:lnSpc>
            </a:pPr>
            <a:r>
              <a:rPr lang="en-US">
                <a:solidFill>
                  <a:srgbClr val="000000"/>
                </a:solidFill>
              </a:rPr>
              <a:t>Ancient ocean floor</a:t>
            </a:r>
          </a:p>
        </p:txBody>
      </p:sp>
      <p:sp>
        <p:nvSpPr>
          <p:cNvPr id="56332" name="Text Box 13"/>
          <p:cNvSpPr txBox="1">
            <a:spLocks noChangeArrowheads="1"/>
          </p:cNvSpPr>
          <p:nvPr/>
        </p:nvSpPr>
        <p:spPr bwMode="auto">
          <a:xfrm>
            <a:off x="3124200" y="4860925"/>
            <a:ext cx="1409700" cy="754063"/>
          </a:xfrm>
          <a:prstGeom prst="rect">
            <a:avLst/>
          </a:prstGeom>
          <a:noFill/>
          <a:ln w="9525">
            <a:noFill/>
            <a:miter lim="800000"/>
            <a:headEnd/>
            <a:tailEnd/>
          </a:ln>
        </p:spPr>
        <p:txBody>
          <a:bodyPr>
            <a:spAutoFit/>
          </a:bodyPr>
          <a:lstStyle/>
          <a:p>
            <a:pPr>
              <a:lnSpc>
                <a:spcPct val="90000"/>
              </a:lnSpc>
            </a:pPr>
            <a:r>
              <a:rPr lang="en-US">
                <a:solidFill>
                  <a:srgbClr val="000000"/>
                </a:solidFill>
              </a:rPr>
              <a:t>Displaced continental fragments</a:t>
            </a:r>
          </a:p>
        </p:txBody>
      </p:sp>
      <p:sp>
        <p:nvSpPr>
          <p:cNvPr id="56333" name="Text Box 14"/>
          <p:cNvSpPr txBox="1">
            <a:spLocks noChangeArrowheads="1"/>
          </p:cNvSpPr>
          <p:nvPr/>
        </p:nvSpPr>
        <p:spPr bwMode="auto">
          <a:xfrm>
            <a:off x="5715000" y="4572000"/>
            <a:ext cx="1066800" cy="581025"/>
          </a:xfrm>
          <a:prstGeom prst="rect">
            <a:avLst/>
          </a:prstGeom>
          <a:noFill/>
          <a:ln w="9525">
            <a:noFill/>
            <a:miter lim="800000"/>
            <a:headEnd/>
            <a:tailEnd/>
          </a:ln>
        </p:spPr>
        <p:txBody>
          <a:bodyPr>
            <a:spAutoFit/>
          </a:bodyPr>
          <a:lstStyle/>
          <a:p>
            <a:r>
              <a:rPr lang="en-US">
                <a:solidFill>
                  <a:srgbClr val="000000"/>
                </a:solidFill>
              </a:rPr>
              <a:t>United States</a:t>
            </a:r>
          </a:p>
        </p:txBody>
      </p:sp>
      <p:sp>
        <p:nvSpPr>
          <p:cNvPr id="56334" name="Text Box 15"/>
          <p:cNvSpPr txBox="1">
            <a:spLocks noChangeArrowheads="1"/>
          </p:cNvSpPr>
          <p:nvPr/>
        </p:nvSpPr>
        <p:spPr bwMode="auto">
          <a:xfrm>
            <a:off x="5486400" y="5105400"/>
            <a:ext cx="965200" cy="336550"/>
          </a:xfrm>
          <a:prstGeom prst="rect">
            <a:avLst/>
          </a:prstGeom>
          <a:noFill/>
          <a:ln w="9525">
            <a:noFill/>
            <a:miter lim="800000"/>
            <a:headEnd/>
            <a:tailEnd/>
          </a:ln>
        </p:spPr>
        <p:txBody>
          <a:bodyPr>
            <a:spAutoFit/>
          </a:bodyPr>
          <a:lstStyle/>
          <a:p>
            <a:r>
              <a:rPr lang="en-US">
                <a:solidFill>
                  <a:srgbClr val="000000"/>
                </a:solidFill>
              </a:rPr>
              <a:t>Mexico</a:t>
            </a:r>
          </a:p>
        </p:txBody>
      </p:sp>
      <p:sp>
        <p:nvSpPr>
          <p:cNvPr id="56335" name="Text Box 16"/>
          <p:cNvSpPr txBox="1">
            <a:spLocks noChangeArrowheads="1"/>
          </p:cNvSpPr>
          <p:nvPr/>
        </p:nvSpPr>
        <p:spPr bwMode="auto">
          <a:xfrm>
            <a:off x="2667000" y="5988050"/>
            <a:ext cx="317500" cy="336550"/>
          </a:xfrm>
          <a:prstGeom prst="rect">
            <a:avLst/>
          </a:prstGeom>
          <a:noFill/>
          <a:ln w="9525">
            <a:noFill/>
            <a:miter lim="800000"/>
            <a:headEnd/>
            <a:tailEnd/>
          </a:ln>
        </p:spPr>
        <p:txBody>
          <a:bodyPr>
            <a:spAutoFit/>
          </a:bodyPr>
          <a:lstStyle/>
          <a:p>
            <a:r>
              <a:rPr lang="en-US">
                <a:solidFill>
                  <a:srgbClr val="000000"/>
                </a:solidFill>
              </a:rPr>
              <a:t>0</a:t>
            </a:r>
          </a:p>
        </p:txBody>
      </p:sp>
      <p:sp>
        <p:nvSpPr>
          <p:cNvPr id="56336" name="Text Box 17"/>
          <p:cNvSpPr txBox="1">
            <a:spLocks noChangeArrowheads="1"/>
          </p:cNvSpPr>
          <p:nvPr/>
        </p:nvSpPr>
        <p:spPr bwMode="auto">
          <a:xfrm>
            <a:off x="3549650" y="5988050"/>
            <a:ext cx="571500" cy="336550"/>
          </a:xfrm>
          <a:prstGeom prst="rect">
            <a:avLst/>
          </a:prstGeom>
          <a:noFill/>
          <a:ln w="9525">
            <a:noFill/>
            <a:miter lim="800000"/>
            <a:headEnd/>
            <a:tailEnd/>
          </a:ln>
        </p:spPr>
        <p:txBody>
          <a:bodyPr>
            <a:spAutoFit/>
          </a:bodyPr>
          <a:lstStyle/>
          <a:p>
            <a:r>
              <a:rPr lang="en-US">
                <a:solidFill>
                  <a:srgbClr val="000000"/>
                </a:solidFill>
              </a:rPr>
              <a:t>600</a:t>
            </a:r>
          </a:p>
        </p:txBody>
      </p:sp>
      <p:sp>
        <p:nvSpPr>
          <p:cNvPr id="56337" name="Text Box 18"/>
          <p:cNvSpPr txBox="1">
            <a:spLocks noChangeArrowheads="1"/>
          </p:cNvSpPr>
          <p:nvPr/>
        </p:nvSpPr>
        <p:spPr bwMode="auto">
          <a:xfrm>
            <a:off x="3060700" y="6237288"/>
            <a:ext cx="520700" cy="336550"/>
          </a:xfrm>
          <a:prstGeom prst="rect">
            <a:avLst/>
          </a:prstGeom>
          <a:noFill/>
          <a:ln w="9525">
            <a:noFill/>
            <a:miter lim="800000"/>
            <a:headEnd/>
            <a:tailEnd/>
          </a:ln>
        </p:spPr>
        <p:txBody>
          <a:bodyPr>
            <a:spAutoFit/>
          </a:bodyPr>
          <a:lstStyle/>
          <a:p>
            <a:r>
              <a:rPr lang="en-US">
                <a:solidFill>
                  <a:srgbClr val="000000"/>
                </a:solidFill>
              </a:rPr>
              <a:t>km</a:t>
            </a:r>
          </a:p>
        </p:txBody>
      </p:sp>
      <p:sp>
        <p:nvSpPr>
          <p:cNvPr id="56338" name="Text Box 19"/>
          <p:cNvSpPr txBox="1">
            <a:spLocks noChangeArrowheads="1"/>
          </p:cNvSpPr>
          <p:nvPr/>
        </p:nvSpPr>
        <p:spPr bwMode="auto">
          <a:xfrm rot="4307279">
            <a:off x="3711575" y="2308225"/>
            <a:ext cx="2667000" cy="336550"/>
          </a:xfrm>
          <a:prstGeom prst="rect">
            <a:avLst/>
          </a:prstGeom>
          <a:noFill/>
          <a:ln w="9525">
            <a:noFill/>
            <a:miter lim="800000"/>
            <a:headEnd/>
            <a:tailEnd/>
          </a:ln>
        </p:spPr>
        <p:txBody>
          <a:bodyPr>
            <a:spAutoFit/>
          </a:bodyPr>
          <a:lstStyle/>
          <a:p>
            <a:r>
              <a:rPr lang="en-US">
                <a:solidFill>
                  <a:srgbClr val="000000"/>
                </a:solidFill>
              </a:rPr>
              <a:t>Wrangellia Terrane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9" descr="0337a"/>
          <p:cNvPicPr>
            <a:picLocks noChangeAspect="1" noChangeArrowheads="1"/>
          </p:cNvPicPr>
          <p:nvPr/>
        </p:nvPicPr>
        <p:blipFill>
          <a:blip r:embed="rId3" cstate="print"/>
          <a:srcRect/>
          <a:stretch>
            <a:fillRect/>
          </a:stretch>
        </p:blipFill>
        <p:spPr bwMode="auto">
          <a:xfrm>
            <a:off x="88900" y="1752600"/>
            <a:ext cx="5016500" cy="3470275"/>
          </a:xfrm>
          <a:prstGeom prst="rect">
            <a:avLst/>
          </a:prstGeom>
          <a:noFill/>
          <a:ln w="9525">
            <a:noFill/>
            <a:miter lim="800000"/>
            <a:headEnd/>
            <a:tailEnd/>
          </a:ln>
        </p:spPr>
      </p:pic>
      <p:sp>
        <p:nvSpPr>
          <p:cNvPr id="57347" name="Rectangle 3" hidden="1"/>
          <p:cNvSpPr>
            <a:spLocks noGrp="1" noChangeArrowheads="1"/>
          </p:cNvSpPr>
          <p:nvPr>
            <p:ph type="title"/>
          </p:nvPr>
        </p:nvSpPr>
        <p:spPr>
          <a:xfrm>
            <a:off x="457200" y="471488"/>
            <a:ext cx="8229600" cy="1143000"/>
          </a:xfrm>
        </p:spPr>
        <p:txBody>
          <a:bodyPr/>
          <a:lstStyle/>
          <a:p>
            <a:r>
              <a:rPr lang="en-US" smtClean="0"/>
              <a:t>	</a:t>
            </a:r>
          </a:p>
        </p:txBody>
      </p:sp>
      <p:sp>
        <p:nvSpPr>
          <p:cNvPr id="57349" name="Text Box 5"/>
          <p:cNvSpPr txBox="1">
            <a:spLocks noChangeArrowheads="1"/>
          </p:cNvSpPr>
          <p:nvPr/>
        </p:nvSpPr>
        <p:spPr bwMode="auto">
          <a:xfrm>
            <a:off x="5410200" y="2743200"/>
            <a:ext cx="3505200" cy="915988"/>
          </a:xfrm>
          <a:prstGeom prst="rect">
            <a:avLst/>
          </a:prstGeom>
          <a:noFill/>
          <a:ln w="9525">
            <a:noFill/>
            <a:miter lim="800000"/>
            <a:headEnd/>
            <a:tailEnd/>
          </a:ln>
        </p:spPr>
        <p:txBody>
          <a:bodyPr>
            <a:spAutoFit/>
          </a:bodyPr>
          <a:lstStyle/>
          <a:p>
            <a:pPr marL="1087438" indent="-1087438"/>
            <a:r>
              <a:rPr lang="en-US" i="1">
                <a:solidFill>
                  <a:srgbClr val="000000"/>
                </a:solidFill>
              </a:rPr>
              <a:t>Features</a:t>
            </a:r>
            <a:r>
              <a:rPr lang="en-US">
                <a:solidFill>
                  <a:srgbClr val="000000"/>
                </a:solidFill>
              </a:rPr>
              <a:t>: Complex system of rift valleys and lakes on continent</a:t>
            </a:r>
          </a:p>
        </p:txBody>
      </p:sp>
      <p:sp>
        <p:nvSpPr>
          <p:cNvPr id="57350" name="Text Box 6"/>
          <p:cNvSpPr txBox="1">
            <a:spLocks noChangeArrowheads="1"/>
          </p:cNvSpPr>
          <p:nvPr/>
        </p:nvSpPr>
        <p:spPr bwMode="auto">
          <a:xfrm>
            <a:off x="5410200" y="3657600"/>
            <a:ext cx="3200400" cy="641350"/>
          </a:xfrm>
          <a:prstGeom prst="rect">
            <a:avLst/>
          </a:prstGeom>
          <a:noFill/>
          <a:ln w="9525">
            <a:noFill/>
            <a:miter lim="800000"/>
            <a:headEnd/>
            <a:tailEnd/>
          </a:ln>
        </p:spPr>
        <p:txBody>
          <a:bodyPr>
            <a:spAutoFit/>
          </a:bodyPr>
          <a:lstStyle/>
          <a:p>
            <a:pPr marL="1087438" indent="-1087438"/>
            <a:r>
              <a:rPr lang="en-US" i="1">
                <a:solidFill>
                  <a:srgbClr val="000000"/>
                </a:solidFill>
              </a:rPr>
              <a:t>Example</a:t>
            </a:r>
            <a:r>
              <a:rPr lang="en-US">
                <a:solidFill>
                  <a:srgbClr val="000000"/>
                </a:solidFill>
              </a:rPr>
              <a:t>: East African Rift Valley</a:t>
            </a:r>
          </a:p>
        </p:txBody>
      </p:sp>
      <p:sp>
        <p:nvSpPr>
          <p:cNvPr id="57351" name="Text Box 7"/>
          <p:cNvSpPr txBox="1">
            <a:spLocks noChangeArrowheads="1"/>
          </p:cNvSpPr>
          <p:nvPr/>
        </p:nvSpPr>
        <p:spPr bwMode="auto">
          <a:xfrm>
            <a:off x="5410200" y="2101850"/>
            <a:ext cx="3581400" cy="641350"/>
          </a:xfrm>
          <a:prstGeom prst="rect">
            <a:avLst/>
          </a:prstGeom>
          <a:noFill/>
          <a:ln w="9525">
            <a:noFill/>
            <a:miter lim="800000"/>
            <a:headEnd/>
            <a:tailEnd/>
          </a:ln>
        </p:spPr>
        <p:txBody>
          <a:bodyPr>
            <a:spAutoFit/>
          </a:bodyPr>
          <a:lstStyle/>
          <a:p>
            <a:pPr marL="1087438" indent="-1087438"/>
            <a:r>
              <a:rPr lang="en-US" i="1">
                <a:solidFill>
                  <a:srgbClr val="000000"/>
                </a:solidFill>
              </a:rPr>
              <a:t>Motion</a:t>
            </a:r>
            <a:r>
              <a:rPr lang="en-US">
                <a:solidFill>
                  <a:srgbClr val="000000"/>
                </a:solidFill>
              </a:rPr>
              <a:t>:    Rift flank uplift, rift   valley subsidence</a:t>
            </a:r>
          </a:p>
        </p:txBody>
      </p:sp>
      <p:sp>
        <p:nvSpPr>
          <p:cNvPr id="57352" name="Text Box 8"/>
          <p:cNvSpPr txBox="1">
            <a:spLocks noChangeArrowheads="1"/>
          </p:cNvSpPr>
          <p:nvPr/>
        </p:nvSpPr>
        <p:spPr bwMode="auto">
          <a:xfrm>
            <a:off x="5410200" y="1720850"/>
            <a:ext cx="2514600" cy="366713"/>
          </a:xfrm>
          <a:prstGeom prst="rect">
            <a:avLst/>
          </a:prstGeom>
          <a:noFill/>
          <a:ln w="9525">
            <a:noFill/>
            <a:miter lim="800000"/>
            <a:headEnd/>
            <a:tailEnd/>
          </a:ln>
        </p:spPr>
        <p:txBody>
          <a:bodyPr>
            <a:spAutoFit/>
          </a:bodyPr>
          <a:lstStyle/>
          <a:p>
            <a:pPr marL="1028700" indent="-1028700"/>
            <a:r>
              <a:rPr lang="en-US" i="1">
                <a:solidFill>
                  <a:srgbClr val="000000"/>
                </a:solidFill>
              </a:rPr>
              <a:t>Stage 1:</a:t>
            </a:r>
            <a:r>
              <a:rPr lang="en-US">
                <a:solidFill>
                  <a:srgbClr val="000000"/>
                </a:solidFill>
              </a:rPr>
              <a:t>  	 Embryonic</a:t>
            </a:r>
          </a:p>
        </p:txBody>
      </p:sp>
      <p:sp>
        <p:nvSpPr>
          <p:cNvPr id="2" name="Rectangle 1"/>
          <p:cNvSpPr/>
          <p:nvPr/>
        </p:nvSpPr>
        <p:spPr>
          <a:xfrm>
            <a:off x="7130845" y="6477000"/>
            <a:ext cx="1959190" cy="338554"/>
          </a:xfrm>
          <a:prstGeom prst="rect">
            <a:avLst/>
          </a:prstGeom>
        </p:spPr>
        <p:txBody>
          <a:bodyPr wrap="none">
            <a:spAutoFit/>
          </a:bodyPr>
          <a:lstStyle/>
          <a:p>
            <a:pPr algn="r" defTabSz="820738" eaLnBrk="0" hangingPunct="0"/>
            <a:r>
              <a:rPr lang="en-US" dirty="0">
                <a:solidFill>
                  <a:schemeClr val="tx1"/>
                </a:solidFill>
              </a:rPr>
              <a:t>Fig. 3-24, p. 86, 9</a:t>
            </a:r>
            <a:r>
              <a:rPr lang="en-US" baseline="30000" dirty="0">
                <a:solidFill>
                  <a:schemeClr val="tx1"/>
                </a:solidFill>
              </a:rPr>
              <a:t>th</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9" descr="0337b"/>
          <p:cNvPicPr>
            <a:picLocks noChangeAspect="1" noChangeArrowheads="1"/>
          </p:cNvPicPr>
          <p:nvPr/>
        </p:nvPicPr>
        <p:blipFill>
          <a:blip r:embed="rId3" cstate="print"/>
          <a:srcRect/>
          <a:stretch>
            <a:fillRect/>
          </a:stretch>
        </p:blipFill>
        <p:spPr bwMode="auto">
          <a:xfrm>
            <a:off x="76200" y="1676400"/>
            <a:ext cx="4953000" cy="3605213"/>
          </a:xfrm>
          <a:prstGeom prst="rect">
            <a:avLst/>
          </a:prstGeom>
          <a:noFill/>
          <a:ln w="9525">
            <a:noFill/>
            <a:miter lim="800000"/>
            <a:headEnd/>
            <a:tailEnd/>
          </a:ln>
        </p:spPr>
      </p:pic>
      <p:sp>
        <p:nvSpPr>
          <p:cNvPr id="58371" name="Rectangle 3" hidden="1"/>
          <p:cNvSpPr>
            <a:spLocks noGrp="1" noChangeArrowheads="1"/>
          </p:cNvSpPr>
          <p:nvPr>
            <p:ph type="title"/>
          </p:nvPr>
        </p:nvSpPr>
        <p:spPr>
          <a:xfrm>
            <a:off x="457200" y="441325"/>
            <a:ext cx="8229600" cy="1143000"/>
          </a:xfrm>
        </p:spPr>
        <p:txBody>
          <a:bodyPr/>
          <a:lstStyle/>
          <a:p>
            <a:r>
              <a:rPr lang="en-US" smtClean="0"/>
              <a:t>	</a:t>
            </a:r>
          </a:p>
        </p:txBody>
      </p:sp>
      <p:sp>
        <p:nvSpPr>
          <p:cNvPr id="58372" name="Text Box 5"/>
          <p:cNvSpPr txBox="1">
            <a:spLocks noChangeArrowheads="1"/>
          </p:cNvSpPr>
          <p:nvPr/>
        </p:nvSpPr>
        <p:spPr bwMode="auto">
          <a:xfrm>
            <a:off x="5486400" y="1660525"/>
            <a:ext cx="2840038" cy="366713"/>
          </a:xfrm>
          <a:prstGeom prst="rect">
            <a:avLst/>
          </a:prstGeom>
          <a:noFill/>
          <a:ln w="9525">
            <a:noFill/>
            <a:miter lim="800000"/>
            <a:headEnd/>
            <a:tailEnd/>
          </a:ln>
        </p:spPr>
        <p:txBody>
          <a:bodyPr>
            <a:spAutoFit/>
          </a:bodyPr>
          <a:lstStyle/>
          <a:p>
            <a:r>
              <a:rPr lang="en-US" i="1">
                <a:solidFill>
                  <a:srgbClr val="000000"/>
                </a:solidFill>
              </a:rPr>
              <a:t>Stage 2:</a:t>
            </a:r>
            <a:r>
              <a:rPr lang="en-US">
                <a:solidFill>
                  <a:srgbClr val="000000"/>
                </a:solidFill>
              </a:rPr>
              <a:t>    Juvenile</a:t>
            </a:r>
          </a:p>
        </p:txBody>
      </p:sp>
      <p:sp>
        <p:nvSpPr>
          <p:cNvPr id="58373" name="Text Box 6"/>
          <p:cNvSpPr txBox="1">
            <a:spLocks noChangeArrowheads="1"/>
          </p:cNvSpPr>
          <p:nvPr/>
        </p:nvSpPr>
        <p:spPr bwMode="auto">
          <a:xfrm>
            <a:off x="5486400" y="2003425"/>
            <a:ext cx="3189288" cy="641350"/>
          </a:xfrm>
          <a:prstGeom prst="rect">
            <a:avLst/>
          </a:prstGeom>
          <a:noFill/>
          <a:ln w="9525">
            <a:noFill/>
            <a:miter lim="800000"/>
            <a:headEnd/>
            <a:tailEnd/>
          </a:ln>
        </p:spPr>
        <p:txBody>
          <a:bodyPr>
            <a:spAutoFit/>
          </a:bodyPr>
          <a:lstStyle/>
          <a:p>
            <a:pPr marL="1146175" indent="-1146175"/>
            <a:r>
              <a:rPr lang="en-US" i="1">
                <a:solidFill>
                  <a:srgbClr val="000000"/>
                </a:solidFill>
              </a:rPr>
              <a:t>Motion</a:t>
            </a:r>
            <a:r>
              <a:rPr lang="en-US">
                <a:solidFill>
                  <a:srgbClr val="000000"/>
                </a:solidFill>
              </a:rPr>
              <a:t>:     Divergence (spreading)</a:t>
            </a:r>
          </a:p>
        </p:txBody>
      </p:sp>
      <p:sp>
        <p:nvSpPr>
          <p:cNvPr id="58374" name="Text Box 7"/>
          <p:cNvSpPr txBox="1">
            <a:spLocks noChangeArrowheads="1"/>
          </p:cNvSpPr>
          <p:nvPr/>
        </p:nvSpPr>
        <p:spPr bwMode="auto">
          <a:xfrm>
            <a:off x="5461000" y="2605088"/>
            <a:ext cx="3683000" cy="1190625"/>
          </a:xfrm>
          <a:prstGeom prst="rect">
            <a:avLst/>
          </a:prstGeom>
          <a:noFill/>
          <a:ln w="9525">
            <a:noFill/>
            <a:miter lim="800000"/>
            <a:headEnd/>
            <a:tailEnd/>
          </a:ln>
        </p:spPr>
        <p:txBody>
          <a:bodyPr>
            <a:spAutoFit/>
          </a:bodyPr>
          <a:lstStyle/>
          <a:p>
            <a:pPr marL="1203325" indent="-1203325"/>
            <a:r>
              <a:rPr lang="en-US" i="1">
                <a:solidFill>
                  <a:srgbClr val="000000"/>
                </a:solidFill>
              </a:rPr>
              <a:t>Features</a:t>
            </a:r>
            <a:r>
              <a:rPr lang="en-US">
                <a:solidFill>
                  <a:srgbClr val="000000"/>
                </a:solidFill>
              </a:rPr>
              <a:t>:  Narrow sea with matching coasts. Oceanic ridge formed.</a:t>
            </a:r>
          </a:p>
        </p:txBody>
      </p:sp>
      <p:sp>
        <p:nvSpPr>
          <p:cNvPr id="58375" name="Text Box 8"/>
          <p:cNvSpPr txBox="1">
            <a:spLocks noChangeArrowheads="1"/>
          </p:cNvSpPr>
          <p:nvPr/>
        </p:nvSpPr>
        <p:spPr bwMode="auto">
          <a:xfrm>
            <a:off x="5461000" y="3748088"/>
            <a:ext cx="3084513" cy="366712"/>
          </a:xfrm>
          <a:prstGeom prst="rect">
            <a:avLst/>
          </a:prstGeom>
          <a:noFill/>
          <a:ln w="9525">
            <a:noFill/>
            <a:miter lim="800000"/>
            <a:headEnd/>
            <a:tailEnd/>
          </a:ln>
        </p:spPr>
        <p:txBody>
          <a:bodyPr>
            <a:spAutoFit/>
          </a:bodyPr>
          <a:lstStyle/>
          <a:p>
            <a:r>
              <a:rPr lang="en-US" i="1">
                <a:solidFill>
                  <a:srgbClr val="000000"/>
                </a:solidFill>
              </a:rPr>
              <a:t>Example </a:t>
            </a:r>
            <a:r>
              <a:rPr lang="en-US">
                <a:solidFill>
                  <a:srgbClr val="000000"/>
                </a:solidFill>
              </a:rPr>
              <a:t>:  Red Sea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hidden="1"/>
          <p:cNvSpPr>
            <a:spLocks noGrp="1" noChangeArrowheads="1"/>
          </p:cNvSpPr>
          <p:nvPr>
            <p:ph type="title"/>
          </p:nvPr>
        </p:nvSpPr>
        <p:spPr/>
        <p:txBody>
          <a:bodyPr/>
          <a:lstStyle/>
          <a:p>
            <a:r>
              <a:rPr lang="en-US" smtClean="0"/>
              <a:t>	</a:t>
            </a:r>
          </a:p>
        </p:txBody>
      </p:sp>
      <p:sp>
        <p:nvSpPr>
          <p:cNvPr id="59395" name="Text Box 5"/>
          <p:cNvSpPr txBox="1">
            <a:spLocks noChangeArrowheads="1"/>
          </p:cNvSpPr>
          <p:nvPr/>
        </p:nvSpPr>
        <p:spPr bwMode="auto">
          <a:xfrm>
            <a:off x="5595938" y="1524000"/>
            <a:ext cx="2557462" cy="366713"/>
          </a:xfrm>
          <a:prstGeom prst="rect">
            <a:avLst/>
          </a:prstGeom>
          <a:noFill/>
          <a:ln w="9525">
            <a:noFill/>
            <a:miter lim="800000"/>
            <a:headEnd/>
            <a:tailEnd/>
          </a:ln>
        </p:spPr>
        <p:txBody>
          <a:bodyPr>
            <a:spAutoFit/>
          </a:bodyPr>
          <a:lstStyle/>
          <a:p>
            <a:r>
              <a:rPr lang="en-US" i="1">
                <a:solidFill>
                  <a:srgbClr val="000000"/>
                </a:solidFill>
              </a:rPr>
              <a:t>Stage 3:</a:t>
            </a:r>
            <a:r>
              <a:rPr lang="en-US">
                <a:solidFill>
                  <a:srgbClr val="000000"/>
                </a:solidFill>
              </a:rPr>
              <a:t>   Mature</a:t>
            </a:r>
          </a:p>
        </p:txBody>
      </p:sp>
      <p:sp>
        <p:nvSpPr>
          <p:cNvPr id="59396" name="Text Box 6"/>
          <p:cNvSpPr txBox="1">
            <a:spLocks noChangeArrowheads="1"/>
          </p:cNvSpPr>
          <p:nvPr/>
        </p:nvSpPr>
        <p:spPr bwMode="auto">
          <a:xfrm>
            <a:off x="5583238" y="1825625"/>
            <a:ext cx="2951162" cy="641350"/>
          </a:xfrm>
          <a:prstGeom prst="rect">
            <a:avLst/>
          </a:prstGeom>
          <a:noFill/>
          <a:ln w="9525">
            <a:noFill/>
            <a:miter lim="800000"/>
            <a:headEnd/>
            <a:tailEnd/>
          </a:ln>
        </p:spPr>
        <p:txBody>
          <a:bodyPr>
            <a:spAutoFit/>
          </a:bodyPr>
          <a:lstStyle/>
          <a:p>
            <a:pPr marL="1087438" indent="-1087438"/>
            <a:r>
              <a:rPr lang="en-US" i="1">
                <a:solidFill>
                  <a:srgbClr val="000000"/>
                </a:solidFill>
              </a:rPr>
              <a:t>Motion</a:t>
            </a:r>
            <a:r>
              <a:rPr lang="en-US">
                <a:solidFill>
                  <a:srgbClr val="000000"/>
                </a:solidFill>
              </a:rPr>
              <a:t>:    Divergence (spreading)</a:t>
            </a:r>
          </a:p>
        </p:txBody>
      </p:sp>
      <p:sp>
        <p:nvSpPr>
          <p:cNvPr id="59397" name="Text Box 7"/>
          <p:cNvSpPr txBox="1">
            <a:spLocks noChangeArrowheads="1"/>
          </p:cNvSpPr>
          <p:nvPr/>
        </p:nvSpPr>
        <p:spPr bwMode="auto">
          <a:xfrm>
            <a:off x="5595938" y="2427288"/>
            <a:ext cx="3548062" cy="1465262"/>
          </a:xfrm>
          <a:prstGeom prst="rect">
            <a:avLst/>
          </a:prstGeom>
          <a:noFill/>
          <a:ln w="9525">
            <a:noFill/>
            <a:miter lim="800000"/>
            <a:headEnd/>
            <a:tailEnd/>
          </a:ln>
        </p:spPr>
        <p:txBody>
          <a:bodyPr>
            <a:spAutoFit/>
          </a:bodyPr>
          <a:lstStyle/>
          <a:p>
            <a:pPr marL="1087438" indent="-1087438"/>
            <a:r>
              <a:rPr lang="en-US" i="1">
                <a:solidFill>
                  <a:srgbClr val="000000"/>
                </a:solidFill>
              </a:rPr>
              <a:t>Features</a:t>
            </a:r>
            <a:r>
              <a:rPr lang="en-US">
                <a:solidFill>
                  <a:srgbClr val="000000"/>
                </a:solidFill>
              </a:rPr>
              <a:t>: Ocean basin with continental margins. Ocean continues to widen at oceanic ridge.</a:t>
            </a:r>
          </a:p>
        </p:txBody>
      </p:sp>
      <p:sp>
        <p:nvSpPr>
          <p:cNvPr id="59398" name="Text Box 8"/>
          <p:cNvSpPr txBox="1">
            <a:spLocks noChangeArrowheads="1"/>
          </p:cNvSpPr>
          <p:nvPr/>
        </p:nvSpPr>
        <p:spPr bwMode="auto">
          <a:xfrm>
            <a:off x="5595938" y="3327400"/>
            <a:ext cx="266700" cy="641350"/>
          </a:xfrm>
          <a:prstGeom prst="rect">
            <a:avLst/>
          </a:prstGeom>
          <a:noFill/>
          <a:ln w="9525">
            <a:noFill/>
            <a:miter lim="800000"/>
            <a:headEnd/>
            <a:tailEnd/>
          </a:ln>
        </p:spPr>
        <p:txBody>
          <a:bodyPr>
            <a:spAutoFit/>
          </a:bodyPr>
          <a:lstStyle/>
          <a:p>
            <a:endParaRPr lang="en-US">
              <a:solidFill>
                <a:srgbClr val="000000"/>
              </a:solidFill>
            </a:endParaRPr>
          </a:p>
          <a:p>
            <a:endParaRPr lang="en-US">
              <a:solidFill>
                <a:srgbClr val="000000"/>
              </a:solidFill>
            </a:endParaRPr>
          </a:p>
        </p:txBody>
      </p:sp>
      <p:sp>
        <p:nvSpPr>
          <p:cNvPr id="59399" name="Text Box 9"/>
          <p:cNvSpPr txBox="1">
            <a:spLocks noChangeArrowheads="1"/>
          </p:cNvSpPr>
          <p:nvPr/>
        </p:nvSpPr>
        <p:spPr bwMode="auto">
          <a:xfrm>
            <a:off x="5595938" y="4114800"/>
            <a:ext cx="3090862" cy="641350"/>
          </a:xfrm>
          <a:prstGeom prst="rect">
            <a:avLst/>
          </a:prstGeom>
          <a:noFill/>
          <a:ln w="9525">
            <a:noFill/>
            <a:miter lim="800000"/>
            <a:headEnd/>
            <a:tailEnd/>
          </a:ln>
        </p:spPr>
        <p:txBody>
          <a:bodyPr>
            <a:spAutoFit/>
          </a:bodyPr>
          <a:lstStyle/>
          <a:p>
            <a:pPr marL="1087438" indent="-1087438"/>
            <a:r>
              <a:rPr lang="en-US" i="1">
                <a:solidFill>
                  <a:srgbClr val="000000"/>
                </a:solidFill>
              </a:rPr>
              <a:t>Example</a:t>
            </a:r>
            <a:r>
              <a:rPr lang="en-US">
                <a:solidFill>
                  <a:srgbClr val="000000"/>
                </a:solidFill>
              </a:rPr>
              <a:t>: Atlantic Ocean, Arctic Ocean</a:t>
            </a:r>
          </a:p>
        </p:txBody>
      </p:sp>
      <p:pic>
        <p:nvPicPr>
          <p:cNvPr id="59400" name="Picture 11" descr="0337c"/>
          <p:cNvPicPr>
            <a:picLocks noChangeAspect="1" noChangeArrowheads="1"/>
          </p:cNvPicPr>
          <p:nvPr/>
        </p:nvPicPr>
        <p:blipFill>
          <a:blip r:embed="rId3" cstate="print"/>
          <a:srcRect/>
          <a:stretch>
            <a:fillRect/>
          </a:stretch>
        </p:blipFill>
        <p:spPr bwMode="auto">
          <a:xfrm>
            <a:off x="76200" y="1568450"/>
            <a:ext cx="5334000" cy="368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 descr="0337d"/>
          <p:cNvPicPr>
            <a:picLocks noChangeAspect="1" noChangeArrowheads="1"/>
          </p:cNvPicPr>
          <p:nvPr/>
        </p:nvPicPr>
        <p:blipFill>
          <a:blip r:embed="rId3" cstate="print"/>
          <a:srcRect/>
          <a:stretch>
            <a:fillRect/>
          </a:stretch>
        </p:blipFill>
        <p:spPr bwMode="auto">
          <a:xfrm>
            <a:off x="88900" y="1214438"/>
            <a:ext cx="5702300" cy="4140200"/>
          </a:xfrm>
          <a:prstGeom prst="rect">
            <a:avLst/>
          </a:prstGeom>
          <a:noFill/>
          <a:ln w="9525">
            <a:noFill/>
            <a:miter lim="800000"/>
            <a:headEnd/>
            <a:tailEnd/>
          </a:ln>
        </p:spPr>
      </p:pic>
      <p:sp>
        <p:nvSpPr>
          <p:cNvPr id="60419" name="Rectangle 3" hidden="1"/>
          <p:cNvSpPr>
            <a:spLocks noGrp="1" noChangeArrowheads="1"/>
          </p:cNvSpPr>
          <p:nvPr>
            <p:ph type="title"/>
          </p:nvPr>
        </p:nvSpPr>
        <p:spPr/>
        <p:txBody>
          <a:bodyPr/>
          <a:lstStyle/>
          <a:p>
            <a:r>
              <a:rPr lang="en-US" smtClean="0"/>
              <a:t>	</a:t>
            </a:r>
          </a:p>
        </p:txBody>
      </p:sp>
      <p:sp>
        <p:nvSpPr>
          <p:cNvPr id="60420" name="Rectangle 4"/>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endParaRPr lang="en-US" sz="1400" dirty="0"/>
          </a:p>
        </p:txBody>
      </p:sp>
      <p:sp>
        <p:nvSpPr>
          <p:cNvPr id="60421" name="Text Box 5"/>
          <p:cNvSpPr txBox="1">
            <a:spLocks noChangeArrowheads="1"/>
          </p:cNvSpPr>
          <p:nvPr/>
        </p:nvSpPr>
        <p:spPr bwMode="auto">
          <a:xfrm>
            <a:off x="5702300" y="1447800"/>
            <a:ext cx="3213100" cy="366713"/>
          </a:xfrm>
          <a:prstGeom prst="rect">
            <a:avLst/>
          </a:prstGeom>
          <a:noFill/>
          <a:ln w="9525">
            <a:noFill/>
            <a:miter lim="800000"/>
            <a:headEnd/>
            <a:tailEnd/>
          </a:ln>
        </p:spPr>
        <p:txBody>
          <a:bodyPr>
            <a:spAutoFit/>
          </a:bodyPr>
          <a:lstStyle/>
          <a:p>
            <a:pPr marL="1087438" indent="-1087438"/>
            <a:r>
              <a:rPr lang="en-US" i="1">
                <a:solidFill>
                  <a:srgbClr val="000000"/>
                </a:solidFill>
              </a:rPr>
              <a:t>Stage 4:</a:t>
            </a:r>
            <a:r>
              <a:rPr lang="en-US">
                <a:solidFill>
                  <a:srgbClr val="000000"/>
                </a:solidFill>
              </a:rPr>
              <a:t>   Declining</a:t>
            </a:r>
          </a:p>
        </p:txBody>
      </p:sp>
      <p:sp>
        <p:nvSpPr>
          <p:cNvPr id="60422" name="Text Box 6"/>
          <p:cNvSpPr txBox="1">
            <a:spLocks noChangeArrowheads="1"/>
          </p:cNvSpPr>
          <p:nvPr/>
        </p:nvSpPr>
        <p:spPr bwMode="auto">
          <a:xfrm>
            <a:off x="5715000" y="1752600"/>
            <a:ext cx="3290888" cy="641350"/>
          </a:xfrm>
          <a:prstGeom prst="rect">
            <a:avLst/>
          </a:prstGeom>
          <a:noFill/>
          <a:ln w="9525">
            <a:noFill/>
            <a:miter lim="800000"/>
            <a:headEnd/>
            <a:tailEnd/>
          </a:ln>
        </p:spPr>
        <p:txBody>
          <a:bodyPr>
            <a:spAutoFit/>
          </a:bodyPr>
          <a:lstStyle/>
          <a:p>
            <a:pPr marL="1087438" indent="-1087438"/>
            <a:r>
              <a:rPr lang="en-US" i="1">
                <a:solidFill>
                  <a:srgbClr val="000000"/>
                </a:solidFill>
              </a:rPr>
              <a:t>Motion</a:t>
            </a:r>
            <a:r>
              <a:rPr lang="en-US">
                <a:solidFill>
                  <a:srgbClr val="000000"/>
                </a:solidFill>
              </a:rPr>
              <a:t>:    Convergence (subduction)</a:t>
            </a:r>
          </a:p>
        </p:txBody>
      </p:sp>
      <p:sp>
        <p:nvSpPr>
          <p:cNvPr id="60423" name="Text Box 7"/>
          <p:cNvSpPr txBox="1">
            <a:spLocks noChangeArrowheads="1"/>
          </p:cNvSpPr>
          <p:nvPr/>
        </p:nvSpPr>
        <p:spPr bwMode="auto">
          <a:xfrm>
            <a:off x="5702300" y="2374900"/>
            <a:ext cx="3213100" cy="1739900"/>
          </a:xfrm>
          <a:prstGeom prst="rect">
            <a:avLst/>
          </a:prstGeom>
          <a:noFill/>
          <a:ln w="9525">
            <a:noFill/>
            <a:miter lim="800000"/>
            <a:headEnd/>
            <a:tailEnd/>
          </a:ln>
        </p:spPr>
        <p:txBody>
          <a:bodyPr>
            <a:spAutoFit/>
          </a:bodyPr>
          <a:lstStyle/>
          <a:p>
            <a:pPr marL="1087438" indent="-1087438"/>
            <a:r>
              <a:rPr lang="en-US" i="1">
                <a:solidFill>
                  <a:srgbClr val="000000"/>
                </a:solidFill>
              </a:rPr>
              <a:t>Features</a:t>
            </a:r>
            <a:r>
              <a:rPr lang="en-US">
                <a:solidFill>
                  <a:srgbClr val="000000"/>
                </a:solidFill>
              </a:rPr>
              <a:t>: Subduction begins. Island arcs and trenches form around basin edge. </a:t>
            </a:r>
          </a:p>
        </p:txBody>
      </p:sp>
      <p:sp>
        <p:nvSpPr>
          <p:cNvPr id="60424" name="Text Box 9"/>
          <p:cNvSpPr txBox="1">
            <a:spLocks noChangeArrowheads="1"/>
          </p:cNvSpPr>
          <p:nvPr/>
        </p:nvSpPr>
        <p:spPr bwMode="auto">
          <a:xfrm>
            <a:off x="5767388" y="4159250"/>
            <a:ext cx="2614612" cy="641350"/>
          </a:xfrm>
          <a:prstGeom prst="rect">
            <a:avLst/>
          </a:prstGeom>
          <a:noFill/>
          <a:ln w="9525">
            <a:noFill/>
            <a:miter lim="800000"/>
            <a:headEnd/>
            <a:tailEnd/>
          </a:ln>
        </p:spPr>
        <p:txBody>
          <a:bodyPr>
            <a:spAutoFit/>
          </a:bodyPr>
          <a:lstStyle/>
          <a:p>
            <a:r>
              <a:rPr lang="en-US" i="1">
                <a:solidFill>
                  <a:srgbClr val="000000"/>
                </a:solidFill>
              </a:rPr>
              <a:t>Example</a:t>
            </a:r>
            <a:r>
              <a:rPr lang="en-US">
                <a:solidFill>
                  <a:srgbClr val="000000"/>
                </a:solidFill>
              </a:rPr>
              <a:t>: Pacific Ocean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3" y="9199"/>
            <a:ext cx="10343534" cy="6871062"/>
          </a:xfrm>
          <a:prstGeom prst="rect">
            <a:avLst/>
          </a:prstGeom>
        </p:spPr>
      </p:pic>
    </p:spTree>
    <p:extLst>
      <p:ext uri="{BB962C8B-B14F-4D97-AF65-F5344CB8AC3E}">
        <p14:creationId xmlns:p14="http://schemas.microsoft.com/office/powerpoint/2010/main" val="21667517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9" descr="0337e"/>
          <p:cNvPicPr>
            <a:picLocks noChangeAspect="1" noChangeArrowheads="1"/>
          </p:cNvPicPr>
          <p:nvPr/>
        </p:nvPicPr>
        <p:blipFill>
          <a:blip r:embed="rId3" cstate="print"/>
          <a:srcRect/>
          <a:stretch>
            <a:fillRect/>
          </a:stretch>
        </p:blipFill>
        <p:spPr bwMode="auto">
          <a:xfrm>
            <a:off x="88900" y="1541463"/>
            <a:ext cx="5473700" cy="3716337"/>
          </a:xfrm>
          <a:prstGeom prst="rect">
            <a:avLst/>
          </a:prstGeom>
          <a:noFill/>
          <a:ln w="9525">
            <a:noFill/>
            <a:miter lim="800000"/>
            <a:headEnd/>
            <a:tailEnd/>
          </a:ln>
        </p:spPr>
      </p:pic>
      <p:sp>
        <p:nvSpPr>
          <p:cNvPr id="61443" name="Rectangle 3" hidden="1"/>
          <p:cNvSpPr>
            <a:spLocks noGrp="1" noChangeArrowheads="1"/>
          </p:cNvSpPr>
          <p:nvPr>
            <p:ph type="title"/>
          </p:nvPr>
        </p:nvSpPr>
        <p:spPr>
          <a:xfrm>
            <a:off x="5562600" y="793750"/>
            <a:ext cx="8229600" cy="1143000"/>
          </a:xfrm>
        </p:spPr>
        <p:txBody>
          <a:bodyPr/>
          <a:lstStyle/>
          <a:p>
            <a:r>
              <a:rPr lang="en-US" smtClean="0"/>
              <a:t>	</a:t>
            </a:r>
          </a:p>
        </p:txBody>
      </p:sp>
      <p:sp>
        <p:nvSpPr>
          <p:cNvPr id="61444" name="Rectangle 4"/>
          <p:cNvSpPr>
            <a:spLocks noChangeArrowheads="1"/>
          </p:cNvSpPr>
          <p:nvPr/>
        </p:nvSpPr>
        <p:spPr bwMode="auto">
          <a:xfrm>
            <a:off x="7662863" y="6562725"/>
            <a:ext cx="1481137" cy="295275"/>
          </a:xfrm>
          <a:prstGeom prst="rect">
            <a:avLst/>
          </a:prstGeom>
          <a:noFill/>
          <a:ln w="9525">
            <a:noFill/>
            <a:miter lim="800000"/>
            <a:headEnd/>
            <a:tailEnd/>
          </a:ln>
        </p:spPr>
        <p:txBody>
          <a:bodyPr wrap="none" lIns="82058" tIns="41029" rIns="82058" bIns="41029"/>
          <a:lstStyle/>
          <a:p>
            <a:pPr algn="r" defTabSz="820738" eaLnBrk="0" hangingPunct="0"/>
            <a:endParaRPr lang="en-US" sz="1400" dirty="0"/>
          </a:p>
        </p:txBody>
      </p:sp>
      <p:sp>
        <p:nvSpPr>
          <p:cNvPr id="61445" name="Text Box 5"/>
          <p:cNvSpPr txBox="1">
            <a:spLocks noChangeArrowheads="1"/>
          </p:cNvSpPr>
          <p:nvPr/>
        </p:nvSpPr>
        <p:spPr bwMode="auto">
          <a:xfrm>
            <a:off x="5562600" y="2371725"/>
            <a:ext cx="3200400" cy="915988"/>
          </a:xfrm>
          <a:prstGeom prst="rect">
            <a:avLst/>
          </a:prstGeom>
          <a:noFill/>
          <a:ln w="9525">
            <a:noFill/>
            <a:miter lim="800000"/>
            <a:headEnd/>
            <a:tailEnd/>
          </a:ln>
        </p:spPr>
        <p:txBody>
          <a:bodyPr>
            <a:spAutoFit/>
          </a:bodyPr>
          <a:lstStyle/>
          <a:p>
            <a:pPr marL="1146175" indent="-1087438"/>
            <a:r>
              <a:rPr lang="en-US" i="1">
                <a:solidFill>
                  <a:srgbClr val="000000"/>
                </a:solidFill>
              </a:rPr>
              <a:t>Motion</a:t>
            </a:r>
            <a:r>
              <a:rPr lang="en-US">
                <a:solidFill>
                  <a:srgbClr val="000000"/>
                </a:solidFill>
              </a:rPr>
              <a:t>:    Convergence, collision, and uplift</a:t>
            </a:r>
          </a:p>
        </p:txBody>
      </p:sp>
      <p:sp>
        <p:nvSpPr>
          <p:cNvPr id="61446" name="Text Box 6"/>
          <p:cNvSpPr txBox="1">
            <a:spLocks noChangeArrowheads="1"/>
          </p:cNvSpPr>
          <p:nvPr/>
        </p:nvSpPr>
        <p:spPr bwMode="auto">
          <a:xfrm>
            <a:off x="5562600" y="3228975"/>
            <a:ext cx="3548063" cy="1190625"/>
          </a:xfrm>
          <a:prstGeom prst="rect">
            <a:avLst/>
          </a:prstGeom>
          <a:noFill/>
          <a:ln w="9525">
            <a:noFill/>
            <a:miter lim="800000"/>
            <a:headEnd/>
            <a:tailEnd/>
          </a:ln>
        </p:spPr>
        <p:txBody>
          <a:bodyPr>
            <a:spAutoFit/>
          </a:bodyPr>
          <a:lstStyle/>
          <a:p>
            <a:pPr marL="1146175" indent="-1087438"/>
            <a:r>
              <a:rPr lang="en-US" i="1">
                <a:solidFill>
                  <a:srgbClr val="000000"/>
                </a:solidFill>
              </a:rPr>
              <a:t>Features</a:t>
            </a:r>
            <a:r>
              <a:rPr lang="en-US">
                <a:solidFill>
                  <a:srgbClr val="000000"/>
                </a:solidFill>
              </a:rPr>
              <a:t>: Oceanic ridge subducted. Narrow, irregular seas with young mountains.</a:t>
            </a:r>
          </a:p>
        </p:txBody>
      </p:sp>
      <p:sp>
        <p:nvSpPr>
          <p:cNvPr id="61447" name="Text Box 7"/>
          <p:cNvSpPr txBox="1">
            <a:spLocks noChangeArrowheads="1"/>
          </p:cNvSpPr>
          <p:nvPr/>
        </p:nvSpPr>
        <p:spPr bwMode="auto">
          <a:xfrm>
            <a:off x="5562600" y="4495800"/>
            <a:ext cx="3471863" cy="366713"/>
          </a:xfrm>
          <a:prstGeom prst="rect">
            <a:avLst/>
          </a:prstGeom>
          <a:noFill/>
          <a:ln w="9525">
            <a:noFill/>
            <a:miter lim="800000"/>
            <a:headEnd/>
            <a:tailEnd/>
          </a:ln>
        </p:spPr>
        <p:txBody>
          <a:bodyPr>
            <a:spAutoFit/>
          </a:bodyPr>
          <a:lstStyle/>
          <a:p>
            <a:r>
              <a:rPr lang="en-US" i="1">
                <a:solidFill>
                  <a:srgbClr val="000000"/>
                </a:solidFill>
              </a:rPr>
              <a:t>Example</a:t>
            </a:r>
            <a:r>
              <a:rPr lang="en-US">
                <a:solidFill>
                  <a:srgbClr val="000000"/>
                </a:solidFill>
              </a:rPr>
              <a:t>:  Mediterranean Sea</a:t>
            </a:r>
          </a:p>
        </p:txBody>
      </p:sp>
      <p:sp>
        <p:nvSpPr>
          <p:cNvPr id="61448" name="Text Box 8"/>
          <p:cNvSpPr txBox="1">
            <a:spLocks noChangeArrowheads="1"/>
          </p:cNvSpPr>
          <p:nvPr/>
        </p:nvSpPr>
        <p:spPr bwMode="auto">
          <a:xfrm>
            <a:off x="5562600" y="1981200"/>
            <a:ext cx="2667000" cy="366713"/>
          </a:xfrm>
          <a:prstGeom prst="rect">
            <a:avLst/>
          </a:prstGeom>
          <a:noFill/>
          <a:ln w="9525">
            <a:noFill/>
            <a:miter lim="800000"/>
            <a:headEnd/>
            <a:tailEnd/>
          </a:ln>
        </p:spPr>
        <p:txBody>
          <a:bodyPr>
            <a:spAutoFit/>
          </a:bodyPr>
          <a:lstStyle/>
          <a:p>
            <a:r>
              <a:rPr lang="en-US" i="1">
                <a:solidFill>
                  <a:srgbClr val="000000"/>
                </a:solidFill>
              </a:rPr>
              <a:t>Stage 5:</a:t>
            </a:r>
            <a:r>
              <a:rPr lang="en-US">
                <a:solidFill>
                  <a:srgbClr val="000000"/>
                </a:solidFill>
              </a:rPr>
              <a:t>    Terminal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hidden="1"/>
          <p:cNvSpPr>
            <a:spLocks noGrp="1" noChangeArrowheads="1"/>
          </p:cNvSpPr>
          <p:nvPr>
            <p:ph type="title"/>
          </p:nvPr>
        </p:nvSpPr>
        <p:spPr/>
        <p:txBody>
          <a:bodyPr/>
          <a:lstStyle/>
          <a:p>
            <a:r>
              <a:rPr lang="en-US" smtClean="0"/>
              <a:t>	</a:t>
            </a:r>
          </a:p>
        </p:txBody>
      </p:sp>
      <p:sp>
        <p:nvSpPr>
          <p:cNvPr id="62467" name="Rectangle 4"/>
          <p:cNvSpPr>
            <a:spLocks noChangeArrowheads="1"/>
          </p:cNvSpPr>
          <p:nvPr/>
        </p:nvSpPr>
        <p:spPr bwMode="auto">
          <a:xfrm>
            <a:off x="7702550" y="6562725"/>
            <a:ext cx="1441450" cy="295275"/>
          </a:xfrm>
          <a:prstGeom prst="rect">
            <a:avLst/>
          </a:prstGeom>
          <a:noFill/>
          <a:ln w="9525">
            <a:noFill/>
            <a:miter lim="800000"/>
            <a:headEnd/>
            <a:tailEnd/>
          </a:ln>
        </p:spPr>
        <p:txBody>
          <a:bodyPr wrap="none" lIns="82058" tIns="41029" rIns="82058" bIns="41029"/>
          <a:lstStyle/>
          <a:p>
            <a:pPr algn="r" defTabSz="820738" eaLnBrk="0" hangingPunct="0"/>
            <a:endParaRPr lang="en-US" sz="1400" dirty="0"/>
          </a:p>
        </p:txBody>
      </p:sp>
      <p:sp>
        <p:nvSpPr>
          <p:cNvPr id="62468" name="Text Box 5"/>
          <p:cNvSpPr txBox="1">
            <a:spLocks noChangeArrowheads="1"/>
          </p:cNvSpPr>
          <p:nvPr/>
        </p:nvSpPr>
        <p:spPr bwMode="auto">
          <a:xfrm>
            <a:off x="5416550" y="1447800"/>
            <a:ext cx="3117850" cy="366713"/>
          </a:xfrm>
          <a:prstGeom prst="rect">
            <a:avLst/>
          </a:prstGeom>
          <a:noFill/>
          <a:ln w="9525">
            <a:noFill/>
            <a:miter lim="800000"/>
            <a:headEnd/>
            <a:tailEnd/>
          </a:ln>
        </p:spPr>
        <p:txBody>
          <a:bodyPr>
            <a:spAutoFit/>
          </a:bodyPr>
          <a:lstStyle/>
          <a:p>
            <a:pPr marL="971550" indent="-971550"/>
            <a:r>
              <a:rPr lang="en-US" i="1">
                <a:solidFill>
                  <a:srgbClr val="000000"/>
                </a:solidFill>
              </a:rPr>
              <a:t>Stage 6:</a:t>
            </a:r>
            <a:r>
              <a:rPr lang="en-US">
                <a:solidFill>
                  <a:srgbClr val="000000"/>
                </a:solidFill>
              </a:rPr>
              <a:t>    Suturing</a:t>
            </a:r>
          </a:p>
        </p:txBody>
      </p:sp>
      <p:sp>
        <p:nvSpPr>
          <p:cNvPr id="62469" name="Text Box 6"/>
          <p:cNvSpPr txBox="1">
            <a:spLocks noChangeArrowheads="1"/>
          </p:cNvSpPr>
          <p:nvPr/>
        </p:nvSpPr>
        <p:spPr bwMode="auto">
          <a:xfrm>
            <a:off x="5416550" y="1797050"/>
            <a:ext cx="3663950" cy="641350"/>
          </a:xfrm>
          <a:prstGeom prst="rect">
            <a:avLst/>
          </a:prstGeom>
          <a:noFill/>
          <a:ln w="9525">
            <a:noFill/>
            <a:miter lim="800000"/>
            <a:headEnd/>
            <a:tailEnd/>
          </a:ln>
        </p:spPr>
        <p:txBody>
          <a:bodyPr>
            <a:spAutoFit/>
          </a:bodyPr>
          <a:lstStyle/>
          <a:p>
            <a:pPr marL="1146175" indent="-1146175"/>
            <a:r>
              <a:rPr lang="en-US" i="1">
                <a:solidFill>
                  <a:srgbClr val="000000"/>
                </a:solidFill>
              </a:rPr>
              <a:t>Motion</a:t>
            </a:r>
            <a:r>
              <a:rPr lang="en-US">
                <a:solidFill>
                  <a:srgbClr val="000000"/>
                </a:solidFill>
              </a:rPr>
              <a:t>:     Convergence and uplift</a:t>
            </a:r>
          </a:p>
        </p:txBody>
      </p:sp>
      <p:sp>
        <p:nvSpPr>
          <p:cNvPr id="62470" name="Text Box 7"/>
          <p:cNvSpPr txBox="1">
            <a:spLocks noChangeArrowheads="1"/>
          </p:cNvSpPr>
          <p:nvPr/>
        </p:nvSpPr>
        <p:spPr bwMode="auto">
          <a:xfrm>
            <a:off x="5416550" y="2451100"/>
            <a:ext cx="3346450" cy="1739900"/>
          </a:xfrm>
          <a:prstGeom prst="rect">
            <a:avLst/>
          </a:prstGeom>
          <a:noFill/>
          <a:ln w="9525">
            <a:noFill/>
            <a:miter lim="800000"/>
            <a:headEnd/>
            <a:tailEnd/>
          </a:ln>
        </p:spPr>
        <p:txBody>
          <a:bodyPr>
            <a:spAutoFit/>
          </a:bodyPr>
          <a:lstStyle/>
          <a:p>
            <a:pPr marL="1146175" indent="-1146175"/>
            <a:r>
              <a:rPr lang="en-US" i="1">
                <a:solidFill>
                  <a:srgbClr val="000000"/>
                </a:solidFill>
              </a:rPr>
              <a:t>Features</a:t>
            </a:r>
            <a:r>
              <a:rPr lang="en-US">
                <a:solidFill>
                  <a:srgbClr val="000000"/>
                </a:solidFill>
              </a:rPr>
              <a:t>:  Mountains form as two continental crust masses collide, are compressed, and override.</a:t>
            </a:r>
          </a:p>
        </p:txBody>
      </p:sp>
      <p:sp>
        <p:nvSpPr>
          <p:cNvPr id="62471" name="Text Box 8"/>
          <p:cNvSpPr txBox="1">
            <a:spLocks noChangeArrowheads="1"/>
          </p:cNvSpPr>
          <p:nvPr/>
        </p:nvSpPr>
        <p:spPr bwMode="auto">
          <a:xfrm>
            <a:off x="5416550" y="4189413"/>
            <a:ext cx="3194050" cy="915987"/>
          </a:xfrm>
          <a:prstGeom prst="rect">
            <a:avLst/>
          </a:prstGeom>
          <a:noFill/>
          <a:ln w="9525">
            <a:noFill/>
            <a:miter lim="800000"/>
            <a:headEnd/>
            <a:tailEnd/>
          </a:ln>
        </p:spPr>
        <p:txBody>
          <a:bodyPr>
            <a:spAutoFit/>
          </a:bodyPr>
          <a:lstStyle/>
          <a:p>
            <a:pPr marL="1146175" indent="-1146175"/>
            <a:r>
              <a:rPr lang="en-US" i="1">
                <a:solidFill>
                  <a:srgbClr val="000000"/>
                </a:solidFill>
              </a:rPr>
              <a:t>Example</a:t>
            </a:r>
            <a:r>
              <a:rPr lang="en-US">
                <a:solidFill>
                  <a:srgbClr val="000000"/>
                </a:solidFill>
              </a:rPr>
              <a:t>:  India – Eurasia collision, Himalayas</a:t>
            </a:r>
          </a:p>
        </p:txBody>
      </p:sp>
      <p:pic>
        <p:nvPicPr>
          <p:cNvPr id="62472" name="Picture 10" descr="0337f"/>
          <p:cNvPicPr>
            <a:picLocks noChangeAspect="1" noChangeArrowheads="1"/>
          </p:cNvPicPr>
          <p:nvPr/>
        </p:nvPicPr>
        <p:blipFill>
          <a:blip r:embed="rId3" cstate="print"/>
          <a:srcRect/>
          <a:stretch>
            <a:fillRect/>
          </a:stretch>
        </p:blipFill>
        <p:spPr bwMode="auto">
          <a:xfrm>
            <a:off x="0" y="1524000"/>
            <a:ext cx="5334000"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03T01"/>
          <p:cNvPicPr>
            <a:picLocks noChangeAspect="1" noChangeArrowheads="1"/>
          </p:cNvPicPr>
          <p:nvPr/>
        </p:nvPicPr>
        <p:blipFill>
          <a:blip r:embed="rId3" cstate="print">
            <a:lum bright="-52000" contrast="86000"/>
          </a:blip>
          <a:srcRect t="33775" r="52541" b="18851"/>
          <a:stretch>
            <a:fillRect/>
          </a:stretch>
        </p:blipFill>
        <p:spPr bwMode="auto">
          <a:xfrm>
            <a:off x="0" y="457200"/>
            <a:ext cx="9117013" cy="5943600"/>
          </a:xfrm>
          <a:prstGeom prst="rect">
            <a:avLst/>
          </a:prstGeom>
          <a:noFill/>
          <a:ln w="9525">
            <a:noFill/>
            <a:miter lim="800000"/>
            <a:headEnd/>
            <a:tailEnd/>
          </a:ln>
        </p:spPr>
      </p:pic>
      <p:sp>
        <p:nvSpPr>
          <p:cNvPr id="63491" name="Rectangle 2" hidden="1"/>
          <p:cNvSpPr>
            <a:spLocks noGrp="1" noChangeArrowheads="1"/>
          </p:cNvSpPr>
          <p:nvPr>
            <p:ph type="title"/>
          </p:nvPr>
        </p:nvSpPr>
        <p:spPr/>
        <p:txBody>
          <a:bodyPr/>
          <a:lstStyle/>
          <a:p>
            <a:r>
              <a:rPr lang="en-US" smtClean="0"/>
              <a:t>	</a:t>
            </a:r>
          </a:p>
        </p:txBody>
      </p:sp>
      <p:sp>
        <p:nvSpPr>
          <p:cNvPr id="6349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5" name="Freeform 4"/>
          <p:cNvSpPr/>
          <p:nvPr/>
        </p:nvSpPr>
        <p:spPr bwMode="auto">
          <a:xfrm>
            <a:off x="2971800" y="31242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12" name="Freeform 11"/>
          <p:cNvSpPr/>
          <p:nvPr/>
        </p:nvSpPr>
        <p:spPr bwMode="auto">
          <a:xfrm>
            <a:off x="2971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2971800" y="50768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64515" name="Rectangle 2" hidden="1"/>
          <p:cNvSpPr>
            <a:spLocks noGrp="1" noChangeArrowheads="1"/>
          </p:cNvSpPr>
          <p:nvPr>
            <p:ph type="title"/>
          </p:nvPr>
        </p:nvSpPr>
        <p:spPr/>
        <p:txBody>
          <a:bodyPr/>
          <a:lstStyle/>
          <a:p>
            <a:r>
              <a:rPr lang="en-US" smtClean="0"/>
              <a:t>	</a:t>
            </a:r>
          </a:p>
        </p:txBody>
      </p:sp>
      <p:sp>
        <p:nvSpPr>
          <p:cNvPr id="64516"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6" name="Freeform 5"/>
          <p:cNvSpPr/>
          <p:nvPr/>
        </p:nvSpPr>
        <p:spPr bwMode="auto">
          <a:xfrm>
            <a:off x="304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304800" y="30956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31" descr="0325a"/>
          <p:cNvPicPr>
            <a:picLocks noChangeAspect="1" noChangeArrowheads="1"/>
          </p:cNvPicPr>
          <p:nvPr/>
        </p:nvPicPr>
        <p:blipFill>
          <a:blip r:embed="rId3" cstate="print"/>
          <a:srcRect/>
          <a:stretch>
            <a:fillRect/>
          </a:stretch>
        </p:blipFill>
        <p:spPr bwMode="auto">
          <a:xfrm>
            <a:off x="1870075" y="609600"/>
            <a:ext cx="5368925" cy="6248400"/>
          </a:xfrm>
          <a:prstGeom prst="rect">
            <a:avLst/>
          </a:prstGeom>
          <a:noFill/>
          <a:ln w="9525">
            <a:noFill/>
            <a:miter lim="800000"/>
            <a:headEnd/>
            <a:tailEnd/>
          </a:ln>
        </p:spPr>
      </p:pic>
      <p:sp>
        <p:nvSpPr>
          <p:cNvPr id="65539" name="Rectangle 1027" hidden="1"/>
          <p:cNvSpPr>
            <a:spLocks noGrp="1" noChangeArrowheads="1"/>
          </p:cNvSpPr>
          <p:nvPr>
            <p:ph type="title"/>
          </p:nvPr>
        </p:nvSpPr>
        <p:spPr/>
        <p:txBody>
          <a:bodyPr/>
          <a:lstStyle/>
          <a:p>
            <a:r>
              <a:rPr lang="en-US" smtClean="0"/>
              <a:t>	</a:t>
            </a:r>
          </a:p>
        </p:txBody>
      </p:sp>
      <p:sp>
        <p:nvSpPr>
          <p:cNvPr id="65540" name="Rectangle 1028"/>
          <p:cNvSpPr>
            <a:spLocks noChangeArrowheads="1"/>
          </p:cNvSpPr>
          <p:nvPr/>
        </p:nvSpPr>
        <p:spPr bwMode="auto">
          <a:xfrm>
            <a:off x="7662863" y="6384925"/>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3-25, </a:t>
            </a:r>
            <a:r>
              <a:rPr lang="en-US" sz="1400" dirty="0">
                <a:solidFill>
                  <a:schemeClr val="tx1"/>
                </a:solidFill>
              </a:rPr>
              <a:t>p. </a:t>
            </a:r>
            <a:r>
              <a:rPr lang="en-US" sz="1400" dirty="0" smtClean="0">
                <a:solidFill>
                  <a:schemeClr val="tx1"/>
                </a:solidFill>
              </a:rPr>
              <a:t>87,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p</a:t>
            </a:r>
            <a:r>
              <a:rPr lang="en-US" sz="1400" dirty="0"/>
              <a:t>. 88</a:t>
            </a:r>
            <a:r>
              <a:rPr lang="en-US" sz="1400" dirty="0" smtClean="0"/>
              <a:t>,</a:t>
            </a:r>
            <a:r>
              <a:rPr lang="en-US" sz="1400" dirty="0" smtClean="0">
                <a:solidFill>
                  <a:srgbClr val="0066FF"/>
                </a:solidFill>
              </a:rPr>
              <a:t> </a:t>
            </a:r>
            <a:r>
              <a:rPr lang="en-US" sz="1400" dirty="0" smtClean="0">
                <a:solidFill>
                  <a:schemeClr val="tx1"/>
                </a:solidFill>
              </a:rPr>
              <a:t>95</a:t>
            </a:r>
            <a:endParaRPr lang="en-US" sz="1400" dirty="0">
              <a:solidFill>
                <a:schemeClr val="tx1"/>
              </a:solidFill>
            </a:endParaRPr>
          </a:p>
        </p:txBody>
      </p:sp>
      <p:sp>
        <p:nvSpPr>
          <p:cNvPr id="65541" name="Text Box 1029"/>
          <p:cNvSpPr txBox="1">
            <a:spLocks noChangeArrowheads="1"/>
          </p:cNvSpPr>
          <p:nvPr/>
        </p:nvSpPr>
        <p:spPr bwMode="auto">
          <a:xfrm>
            <a:off x="3313113" y="22225"/>
            <a:ext cx="2173287" cy="641350"/>
          </a:xfrm>
          <a:prstGeom prst="rect">
            <a:avLst/>
          </a:prstGeom>
          <a:noFill/>
          <a:ln w="9525">
            <a:noFill/>
            <a:miter lim="800000"/>
            <a:headEnd/>
            <a:tailEnd/>
          </a:ln>
        </p:spPr>
        <p:txBody>
          <a:bodyPr>
            <a:spAutoFit/>
          </a:bodyPr>
          <a:lstStyle/>
          <a:p>
            <a:r>
              <a:rPr lang="en-US">
                <a:solidFill>
                  <a:srgbClr val="000000"/>
                </a:solidFill>
              </a:rPr>
              <a:t>Axis of </a:t>
            </a:r>
          </a:p>
          <a:p>
            <a:r>
              <a:rPr lang="en-US">
                <a:solidFill>
                  <a:srgbClr val="000000"/>
                </a:solidFill>
              </a:rPr>
              <a:t>Earth’s rotation</a:t>
            </a:r>
          </a:p>
        </p:txBody>
      </p:sp>
      <p:sp>
        <p:nvSpPr>
          <p:cNvPr id="65542" name="Text Box 1030"/>
          <p:cNvSpPr txBox="1">
            <a:spLocks noChangeArrowheads="1"/>
          </p:cNvSpPr>
          <p:nvPr/>
        </p:nvSpPr>
        <p:spPr bwMode="auto">
          <a:xfrm>
            <a:off x="5656263" y="304800"/>
            <a:ext cx="1735137" cy="641350"/>
          </a:xfrm>
          <a:prstGeom prst="rect">
            <a:avLst/>
          </a:prstGeom>
          <a:noFill/>
          <a:ln w="9525">
            <a:noFill/>
            <a:miter lim="800000"/>
            <a:headEnd/>
            <a:tailEnd/>
          </a:ln>
        </p:spPr>
        <p:txBody>
          <a:bodyPr>
            <a:spAutoFit/>
          </a:bodyPr>
          <a:lstStyle/>
          <a:p>
            <a:r>
              <a:rPr lang="en-US">
                <a:solidFill>
                  <a:srgbClr val="000000"/>
                </a:solidFill>
              </a:rPr>
              <a:t>Axis of </a:t>
            </a:r>
          </a:p>
          <a:p>
            <a:r>
              <a:rPr lang="en-US">
                <a:solidFill>
                  <a:srgbClr val="000000"/>
                </a:solidFill>
              </a:rPr>
              <a:t>plate rotation</a:t>
            </a:r>
          </a:p>
        </p:txBody>
      </p:sp>
      <p:sp>
        <p:nvSpPr>
          <p:cNvPr id="65543" name="Line 1033"/>
          <p:cNvSpPr>
            <a:spLocks noChangeShapeType="1"/>
          </p:cNvSpPr>
          <p:nvPr/>
        </p:nvSpPr>
        <p:spPr bwMode="auto">
          <a:xfrm flipH="1">
            <a:off x="5249863" y="719138"/>
            <a:ext cx="446087" cy="925512"/>
          </a:xfrm>
          <a:prstGeom prst="line">
            <a:avLst/>
          </a:prstGeom>
          <a:noFill/>
          <a:ln w="19050">
            <a:solidFill>
              <a:schemeClr val="tx1"/>
            </a:solidFill>
            <a:round/>
            <a:headEnd/>
            <a:tailEnd/>
          </a:ln>
        </p:spPr>
        <p:txBody>
          <a:bodyPr wrap="none" anchor="ctr"/>
          <a:lstStyle/>
          <a:p>
            <a:endParaRPr lang="en-US"/>
          </a:p>
        </p:txBody>
      </p:sp>
      <p:sp>
        <p:nvSpPr>
          <p:cNvPr id="65544" name="Line 1034"/>
          <p:cNvSpPr>
            <a:spLocks noChangeShapeType="1"/>
          </p:cNvSpPr>
          <p:nvPr/>
        </p:nvSpPr>
        <p:spPr bwMode="auto">
          <a:xfrm flipH="1">
            <a:off x="3124200" y="6064250"/>
            <a:ext cx="225425" cy="468313"/>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bwMode="auto">
          <a:xfrm>
            <a:off x="304800" y="765544"/>
            <a:ext cx="3690570" cy="4710223"/>
          </a:xfrm>
          <a:custGeom>
            <a:avLst/>
            <a:gdLst>
              <a:gd name="connsiteX0" fmla="*/ 3413128 w 3690570"/>
              <a:gd name="connsiteY0" fmla="*/ 659219 h 4710223"/>
              <a:gd name="connsiteX1" fmla="*/ 3413128 w 3690570"/>
              <a:gd name="connsiteY1" fmla="*/ 659219 h 4710223"/>
              <a:gd name="connsiteX2" fmla="*/ 3317435 w 3690570"/>
              <a:gd name="connsiteY2" fmla="*/ 712382 h 4710223"/>
              <a:gd name="connsiteX3" fmla="*/ 3253640 w 3690570"/>
              <a:gd name="connsiteY3" fmla="*/ 744279 h 4710223"/>
              <a:gd name="connsiteX4" fmla="*/ 3179212 w 3690570"/>
              <a:gd name="connsiteY4" fmla="*/ 797442 h 4710223"/>
              <a:gd name="connsiteX5" fmla="*/ 3104784 w 3690570"/>
              <a:gd name="connsiteY5" fmla="*/ 829340 h 4710223"/>
              <a:gd name="connsiteX6" fmla="*/ 3062254 w 3690570"/>
              <a:gd name="connsiteY6" fmla="*/ 861237 h 4710223"/>
              <a:gd name="connsiteX7" fmla="*/ 3009091 w 3690570"/>
              <a:gd name="connsiteY7" fmla="*/ 871870 h 4710223"/>
              <a:gd name="connsiteX8" fmla="*/ 2987826 w 3690570"/>
              <a:gd name="connsiteY8" fmla="*/ 903768 h 4710223"/>
              <a:gd name="connsiteX9" fmla="*/ 2945296 w 3690570"/>
              <a:gd name="connsiteY9" fmla="*/ 914400 h 4710223"/>
              <a:gd name="connsiteX10" fmla="*/ 2902766 w 3690570"/>
              <a:gd name="connsiteY10" fmla="*/ 935665 h 4710223"/>
              <a:gd name="connsiteX11" fmla="*/ 2796440 w 3690570"/>
              <a:gd name="connsiteY11" fmla="*/ 967563 h 4710223"/>
              <a:gd name="connsiteX12" fmla="*/ 2711380 w 3690570"/>
              <a:gd name="connsiteY12" fmla="*/ 1010093 h 4710223"/>
              <a:gd name="connsiteX13" fmla="*/ 2626319 w 3690570"/>
              <a:gd name="connsiteY13" fmla="*/ 1052623 h 4710223"/>
              <a:gd name="connsiteX14" fmla="*/ 2551891 w 3690570"/>
              <a:gd name="connsiteY14" fmla="*/ 1095154 h 4710223"/>
              <a:gd name="connsiteX15" fmla="*/ 2509361 w 3690570"/>
              <a:gd name="connsiteY15" fmla="*/ 1127051 h 4710223"/>
              <a:gd name="connsiteX16" fmla="*/ 2445566 w 3690570"/>
              <a:gd name="connsiteY16" fmla="*/ 1169582 h 4710223"/>
              <a:gd name="connsiteX17" fmla="*/ 2424301 w 3690570"/>
              <a:gd name="connsiteY17" fmla="*/ 1201479 h 4710223"/>
              <a:gd name="connsiteX18" fmla="*/ 2403035 w 3690570"/>
              <a:gd name="connsiteY18" fmla="*/ 1222744 h 4710223"/>
              <a:gd name="connsiteX19" fmla="*/ 2392403 w 3690570"/>
              <a:gd name="connsiteY19" fmla="*/ 1254642 h 4710223"/>
              <a:gd name="connsiteX20" fmla="*/ 2371138 w 3690570"/>
              <a:gd name="connsiteY20" fmla="*/ 1286540 h 4710223"/>
              <a:gd name="connsiteX21" fmla="*/ 2339240 w 3690570"/>
              <a:gd name="connsiteY21" fmla="*/ 1339703 h 4710223"/>
              <a:gd name="connsiteX22" fmla="*/ 2328608 w 3690570"/>
              <a:gd name="connsiteY22" fmla="*/ 1371600 h 4710223"/>
              <a:gd name="connsiteX23" fmla="*/ 2307342 w 3690570"/>
              <a:gd name="connsiteY23" fmla="*/ 1541721 h 4710223"/>
              <a:gd name="connsiteX24" fmla="*/ 2317975 w 3690570"/>
              <a:gd name="connsiteY24" fmla="*/ 2009554 h 4710223"/>
              <a:gd name="connsiteX25" fmla="*/ 2328608 w 3690570"/>
              <a:gd name="connsiteY25" fmla="*/ 2041451 h 4710223"/>
              <a:gd name="connsiteX26" fmla="*/ 2349873 w 3690570"/>
              <a:gd name="connsiteY26" fmla="*/ 2147777 h 4710223"/>
              <a:gd name="connsiteX27" fmla="*/ 2371138 w 3690570"/>
              <a:gd name="connsiteY27" fmla="*/ 2243470 h 4710223"/>
              <a:gd name="connsiteX28" fmla="*/ 2392403 w 3690570"/>
              <a:gd name="connsiteY28" fmla="*/ 2328530 h 4710223"/>
              <a:gd name="connsiteX29" fmla="*/ 2413668 w 3690570"/>
              <a:gd name="connsiteY29" fmla="*/ 2360428 h 4710223"/>
              <a:gd name="connsiteX30" fmla="*/ 2456198 w 3690570"/>
              <a:gd name="connsiteY30" fmla="*/ 2509284 h 4710223"/>
              <a:gd name="connsiteX31" fmla="*/ 2498728 w 3690570"/>
              <a:gd name="connsiteY31" fmla="*/ 2573079 h 4710223"/>
              <a:gd name="connsiteX32" fmla="*/ 2519994 w 3690570"/>
              <a:gd name="connsiteY32" fmla="*/ 2647507 h 4710223"/>
              <a:gd name="connsiteX33" fmla="*/ 2562524 w 3690570"/>
              <a:gd name="connsiteY33" fmla="*/ 2732568 h 4710223"/>
              <a:gd name="connsiteX34" fmla="*/ 2594421 w 3690570"/>
              <a:gd name="connsiteY34" fmla="*/ 2796363 h 4710223"/>
              <a:gd name="connsiteX35" fmla="*/ 2615687 w 3690570"/>
              <a:gd name="connsiteY35" fmla="*/ 2817628 h 4710223"/>
              <a:gd name="connsiteX36" fmla="*/ 2647584 w 3690570"/>
              <a:gd name="connsiteY36" fmla="*/ 2828261 h 4710223"/>
              <a:gd name="connsiteX37" fmla="*/ 2743277 w 3690570"/>
              <a:gd name="connsiteY37" fmla="*/ 2998382 h 4710223"/>
              <a:gd name="connsiteX38" fmla="*/ 2753910 w 3690570"/>
              <a:gd name="connsiteY38" fmla="*/ 3030279 h 4710223"/>
              <a:gd name="connsiteX39" fmla="*/ 2775175 w 3690570"/>
              <a:gd name="connsiteY39" fmla="*/ 3062177 h 4710223"/>
              <a:gd name="connsiteX40" fmla="*/ 2817705 w 3690570"/>
              <a:gd name="connsiteY40" fmla="*/ 3125972 h 4710223"/>
              <a:gd name="connsiteX41" fmla="*/ 2849603 w 3690570"/>
              <a:gd name="connsiteY41" fmla="*/ 3200400 h 4710223"/>
              <a:gd name="connsiteX42" fmla="*/ 2860235 w 3690570"/>
              <a:gd name="connsiteY42" fmla="*/ 3242930 h 4710223"/>
              <a:gd name="connsiteX43" fmla="*/ 2881501 w 3690570"/>
              <a:gd name="connsiteY43" fmla="*/ 3264196 h 4710223"/>
              <a:gd name="connsiteX44" fmla="*/ 2902766 w 3690570"/>
              <a:gd name="connsiteY44" fmla="*/ 3296093 h 4710223"/>
              <a:gd name="connsiteX45" fmla="*/ 2945296 w 3690570"/>
              <a:gd name="connsiteY45" fmla="*/ 3359889 h 4710223"/>
              <a:gd name="connsiteX46" fmla="*/ 2955928 w 3690570"/>
              <a:gd name="connsiteY46" fmla="*/ 3391786 h 4710223"/>
              <a:gd name="connsiteX47" fmla="*/ 2977194 w 3690570"/>
              <a:gd name="connsiteY47" fmla="*/ 3434316 h 4710223"/>
              <a:gd name="connsiteX48" fmla="*/ 2998459 w 3690570"/>
              <a:gd name="connsiteY48" fmla="*/ 3508744 h 4710223"/>
              <a:gd name="connsiteX49" fmla="*/ 3040989 w 3690570"/>
              <a:gd name="connsiteY49" fmla="*/ 3572540 h 4710223"/>
              <a:gd name="connsiteX50" fmla="*/ 3083519 w 3690570"/>
              <a:gd name="connsiteY50" fmla="*/ 3625703 h 4710223"/>
              <a:gd name="connsiteX51" fmla="*/ 3126049 w 3690570"/>
              <a:gd name="connsiteY51" fmla="*/ 3721396 h 4710223"/>
              <a:gd name="connsiteX52" fmla="*/ 3157947 w 3690570"/>
              <a:gd name="connsiteY52" fmla="*/ 3742661 h 4710223"/>
              <a:gd name="connsiteX53" fmla="*/ 3168580 w 3690570"/>
              <a:gd name="connsiteY53" fmla="*/ 3774558 h 4710223"/>
              <a:gd name="connsiteX54" fmla="*/ 3221742 w 3690570"/>
              <a:gd name="connsiteY54" fmla="*/ 3838354 h 4710223"/>
              <a:gd name="connsiteX55" fmla="*/ 3232375 w 3690570"/>
              <a:gd name="connsiteY55" fmla="*/ 3870251 h 4710223"/>
              <a:gd name="connsiteX56" fmla="*/ 3253640 w 3690570"/>
              <a:gd name="connsiteY56" fmla="*/ 3902149 h 4710223"/>
              <a:gd name="connsiteX57" fmla="*/ 3264273 w 3690570"/>
              <a:gd name="connsiteY57" fmla="*/ 3955312 h 4710223"/>
              <a:gd name="connsiteX58" fmla="*/ 3285538 w 3690570"/>
              <a:gd name="connsiteY58" fmla="*/ 4008475 h 4710223"/>
              <a:gd name="connsiteX59" fmla="*/ 3296170 w 3690570"/>
              <a:gd name="connsiteY59" fmla="*/ 4072270 h 4710223"/>
              <a:gd name="connsiteX60" fmla="*/ 3328068 w 3690570"/>
              <a:gd name="connsiteY60" fmla="*/ 4146698 h 4710223"/>
              <a:gd name="connsiteX61" fmla="*/ 3338701 w 3690570"/>
              <a:gd name="connsiteY61" fmla="*/ 4178596 h 4710223"/>
              <a:gd name="connsiteX62" fmla="*/ 3328068 w 3690570"/>
              <a:gd name="connsiteY62" fmla="*/ 4338084 h 4710223"/>
              <a:gd name="connsiteX63" fmla="*/ 3296170 w 3690570"/>
              <a:gd name="connsiteY63" fmla="*/ 4380614 h 4710223"/>
              <a:gd name="connsiteX64" fmla="*/ 3232375 w 3690570"/>
              <a:gd name="connsiteY64" fmla="*/ 4455042 h 4710223"/>
              <a:gd name="connsiteX65" fmla="*/ 3200477 w 3690570"/>
              <a:gd name="connsiteY65" fmla="*/ 4497572 h 4710223"/>
              <a:gd name="connsiteX66" fmla="*/ 3168580 w 3690570"/>
              <a:gd name="connsiteY66" fmla="*/ 4529470 h 4710223"/>
              <a:gd name="connsiteX67" fmla="*/ 3136682 w 3690570"/>
              <a:gd name="connsiteY67" fmla="*/ 4572000 h 4710223"/>
              <a:gd name="connsiteX68" fmla="*/ 3104784 w 3690570"/>
              <a:gd name="connsiteY68" fmla="*/ 4593265 h 4710223"/>
              <a:gd name="connsiteX69" fmla="*/ 3051621 w 3690570"/>
              <a:gd name="connsiteY69" fmla="*/ 4646428 h 4710223"/>
              <a:gd name="connsiteX70" fmla="*/ 2966561 w 3690570"/>
              <a:gd name="connsiteY70" fmla="*/ 4667693 h 4710223"/>
              <a:gd name="connsiteX71" fmla="*/ 2924031 w 3690570"/>
              <a:gd name="connsiteY71" fmla="*/ 4688958 h 4710223"/>
              <a:gd name="connsiteX72" fmla="*/ 2870868 w 3690570"/>
              <a:gd name="connsiteY72" fmla="*/ 4699591 h 4710223"/>
              <a:gd name="connsiteX73" fmla="*/ 2307342 w 3690570"/>
              <a:gd name="connsiteY73" fmla="*/ 4710223 h 4710223"/>
              <a:gd name="connsiteX74" fmla="*/ 1456738 w 3690570"/>
              <a:gd name="connsiteY74" fmla="*/ 4699591 h 4710223"/>
              <a:gd name="connsiteX75" fmla="*/ 1244087 w 3690570"/>
              <a:gd name="connsiteY75" fmla="*/ 4678326 h 4710223"/>
              <a:gd name="connsiteX76" fmla="*/ 1190924 w 3690570"/>
              <a:gd name="connsiteY76" fmla="*/ 4657061 h 4710223"/>
              <a:gd name="connsiteX77" fmla="*/ 1063333 w 3690570"/>
              <a:gd name="connsiteY77" fmla="*/ 4635796 h 4710223"/>
              <a:gd name="connsiteX78" fmla="*/ 999538 w 3690570"/>
              <a:gd name="connsiteY78" fmla="*/ 4603898 h 4710223"/>
              <a:gd name="connsiteX79" fmla="*/ 935742 w 3690570"/>
              <a:gd name="connsiteY79" fmla="*/ 4572000 h 4710223"/>
              <a:gd name="connsiteX80" fmla="*/ 882580 w 3690570"/>
              <a:gd name="connsiteY80" fmla="*/ 4550735 h 4710223"/>
              <a:gd name="connsiteX81" fmla="*/ 765621 w 3690570"/>
              <a:gd name="connsiteY81" fmla="*/ 4486940 h 4710223"/>
              <a:gd name="connsiteX82" fmla="*/ 659296 w 3690570"/>
              <a:gd name="connsiteY82" fmla="*/ 4455042 h 4710223"/>
              <a:gd name="connsiteX83" fmla="*/ 574235 w 3690570"/>
              <a:gd name="connsiteY83" fmla="*/ 4401879 h 4710223"/>
              <a:gd name="connsiteX84" fmla="*/ 510440 w 3690570"/>
              <a:gd name="connsiteY84" fmla="*/ 4359349 h 4710223"/>
              <a:gd name="connsiteX85" fmla="*/ 478542 w 3690570"/>
              <a:gd name="connsiteY85" fmla="*/ 4338084 h 4710223"/>
              <a:gd name="connsiteX86" fmla="*/ 393482 w 3690570"/>
              <a:gd name="connsiteY86" fmla="*/ 4274289 h 4710223"/>
              <a:gd name="connsiteX87" fmla="*/ 319054 w 3690570"/>
              <a:gd name="connsiteY87" fmla="*/ 4189228 h 4710223"/>
              <a:gd name="connsiteX88" fmla="*/ 276524 w 3690570"/>
              <a:gd name="connsiteY88" fmla="*/ 4146698 h 4710223"/>
              <a:gd name="connsiteX89" fmla="*/ 255259 w 3690570"/>
              <a:gd name="connsiteY89" fmla="*/ 4104168 h 4710223"/>
              <a:gd name="connsiteX90" fmla="*/ 212728 w 3690570"/>
              <a:gd name="connsiteY90" fmla="*/ 4029740 h 4710223"/>
              <a:gd name="connsiteX91" fmla="*/ 170198 w 3690570"/>
              <a:gd name="connsiteY91" fmla="*/ 3934047 h 4710223"/>
              <a:gd name="connsiteX92" fmla="*/ 148933 w 3690570"/>
              <a:gd name="connsiteY92" fmla="*/ 3870251 h 4710223"/>
              <a:gd name="connsiteX93" fmla="*/ 127668 w 3690570"/>
              <a:gd name="connsiteY93" fmla="*/ 3774558 h 4710223"/>
              <a:gd name="connsiteX94" fmla="*/ 106403 w 3690570"/>
              <a:gd name="connsiteY94" fmla="*/ 3625703 h 4710223"/>
              <a:gd name="connsiteX95" fmla="*/ 95770 w 3690570"/>
              <a:gd name="connsiteY95" fmla="*/ 3370521 h 4710223"/>
              <a:gd name="connsiteX96" fmla="*/ 85138 w 3690570"/>
              <a:gd name="connsiteY96" fmla="*/ 2530549 h 4710223"/>
              <a:gd name="connsiteX97" fmla="*/ 53240 w 3690570"/>
              <a:gd name="connsiteY97" fmla="*/ 2317898 h 4710223"/>
              <a:gd name="connsiteX98" fmla="*/ 31975 w 3690570"/>
              <a:gd name="connsiteY98" fmla="*/ 2169042 h 4710223"/>
              <a:gd name="connsiteX99" fmla="*/ 10710 w 3690570"/>
              <a:gd name="connsiteY99" fmla="*/ 1998921 h 4710223"/>
              <a:gd name="connsiteX100" fmla="*/ 77 w 3690570"/>
              <a:gd name="connsiteY100" fmla="*/ 1839433 h 4710223"/>
              <a:gd name="connsiteX101" fmla="*/ 21342 w 3690570"/>
              <a:gd name="connsiteY101" fmla="*/ 1403498 h 4710223"/>
              <a:gd name="connsiteX102" fmla="*/ 31975 w 3690570"/>
              <a:gd name="connsiteY102" fmla="*/ 1371600 h 4710223"/>
              <a:gd name="connsiteX103" fmla="*/ 42608 w 3690570"/>
              <a:gd name="connsiteY103" fmla="*/ 1307805 h 4710223"/>
              <a:gd name="connsiteX104" fmla="*/ 95770 w 3690570"/>
              <a:gd name="connsiteY104" fmla="*/ 1190847 h 4710223"/>
              <a:gd name="connsiteX105" fmla="*/ 106403 w 3690570"/>
              <a:gd name="connsiteY105" fmla="*/ 1158949 h 4710223"/>
              <a:gd name="connsiteX106" fmla="*/ 127668 w 3690570"/>
              <a:gd name="connsiteY106" fmla="*/ 1105786 h 4710223"/>
              <a:gd name="connsiteX107" fmla="*/ 138301 w 3690570"/>
              <a:gd name="connsiteY107" fmla="*/ 1073889 h 4710223"/>
              <a:gd name="connsiteX108" fmla="*/ 170198 w 3690570"/>
              <a:gd name="connsiteY108" fmla="*/ 1041991 h 4710223"/>
              <a:gd name="connsiteX109" fmla="*/ 212728 w 3690570"/>
              <a:gd name="connsiteY109" fmla="*/ 967563 h 4710223"/>
              <a:gd name="connsiteX110" fmla="*/ 276524 w 3690570"/>
              <a:gd name="connsiteY110" fmla="*/ 871870 h 4710223"/>
              <a:gd name="connsiteX111" fmla="*/ 308421 w 3690570"/>
              <a:gd name="connsiteY111" fmla="*/ 829340 h 4710223"/>
              <a:gd name="connsiteX112" fmla="*/ 489175 w 3690570"/>
              <a:gd name="connsiteY112" fmla="*/ 606056 h 4710223"/>
              <a:gd name="connsiteX113" fmla="*/ 563603 w 3690570"/>
              <a:gd name="connsiteY113" fmla="*/ 499730 h 4710223"/>
              <a:gd name="connsiteX114" fmla="*/ 627398 w 3690570"/>
              <a:gd name="connsiteY114" fmla="*/ 435935 h 4710223"/>
              <a:gd name="connsiteX115" fmla="*/ 691194 w 3690570"/>
              <a:gd name="connsiteY115" fmla="*/ 382772 h 4710223"/>
              <a:gd name="connsiteX116" fmla="*/ 808152 w 3690570"/>
              <a:gd name="connsiteY116" fmla="*/ 297712 h 4710223"/>
              <a:gd name="connsiteX117" fmla="*/ 850682 w 3690570"/>
              <a:gd name="connsiteY117" fmla="*/ 255182 h 4710223"/>
              <a:gd name="connsiteX118" fmla="*/ 882580 w 3690570"/>
              <a:gd name="connsiteY118" fmla="*/ 244549 h 4710223"/>
              <a:gd name="connsiteX119" fmla="*/ 935742 w 3690570"/>
              <a:gd name="connsiteY119" fmla="*/ 212651 h 4710223"/>
              <a:gd name="connsiteX120" fmla="*/ 999538 w 3690570"/>
              <a:gd name="connsiteY120" fmla="*/ 191386 h 4710223"/>
              <a:gd name="connsiteX121" fmla="*/ 1052701 w 3690570"/>
              <a:gd name="connsiteY121" fmla="*/ 159489 h 4710223"/>
              <a:gd name="connsiteX122" fmla="*/ 1073966 w 3690570"/>
              <a:gd name="connsiteY122" fmla="*/ 138223 h 4710223"/>
              <a:gd name="connsiteX123" fmla="*/ 1169659 w 3690570"/>
              <a:gd name="connsiteY123" fmla="*/ 106326 h 4710223"/>
              <a:gd name="connsiteX124" fmla="*/ 1244087 w 3690570"/>
              <a:gd name="connsiteY124" fmla="*/ 74428 h 4710223"/>
              <a:gd name="connsiteX125" fmla="*/ 1297249 w 3690570"/>
              <a:gd name="connsiteY125" fmla="*/ 63796 h 4710223"/>
              <a:gd name="connsiteX126" fmla="*/ 1403575 w 3690570"/>
              <a:gd name="connsiteY126" fmla="*/ 42530 h 4710223"/>
              <a:gd name="connsiteX127" fmla="*/ 1456738 w 3690570"/>
              <a:gd name="connsiteY127" fmla="*/ 21265 h 4710223"/>
              <a:gd name="connsiteX128" fmla="*/ 1616226 w 3690570"/>
              <a:gd name="connsiteY128" fmla="*/ 0 h 4710223"/>
              <a:gd name="connsiteX129" fmla="*/ 2084059 w 3690570"/>
              <a:gd name="connsiteY129" fmla="*/ 10633 h 4710223"/>
              <a:gd name="connsiteX130" fmla="*/ 2126589 w 3690570"/>
              <a:gd name="connsiteY130" fmla="*/ 21265 h 4710223"/>
              <a:gd name="connsiteX131" fmla="*/ 2232915 w 3690570"/>
              <a:gd name="connsiteY131" fmla="*/ 53163 h 4710223"/>
              <a:gd name="connsiteX132" fmla="*/ 2296710 w 3690570"/>
              <a:gd name="connsiteY132" fmla="*/ 63796 h 4710223"/>
              <a:gd name="connsiteX133" fmla="*/ 2328608 w 3690570"/>
              <a:gd name="connsiteY133" fmla="*/ 74428 h 4710223"/>
              <a:gd name="connsiteX134" fmla="*/ 2381770 w 3690570"/>
              <a:gd name="connsiteY134" fmla="*/ 85061 h 4710223"/>
              <a:gd name="connsiteX135" fmla="*/ 2424301 w 3690570"/>
              <a:gd name="connsiteY135" fmla="*/ 106326 h 4710223"/>
              <a:gd name="connsiteX136" fmla="*/ 2466831 w 3690570"/>
              <a:gd name="connsiteY136" fmla="*/ 116958 h 4710223"/>
              <a:gd name="connsiteX137" fmla="*/ 2690115 w 3690570"/>
              <a:gd name="connsiteY137" fmla="*/ 148856 h 4710223"/>
              <a:gd name="connsiteX138" fmla="*/ 2743277 w 3690570"/>
              <a:gd name="connsiteY138" fmla="*/ 159489 h 4710223"/>
              <a:gd name="connsiteX139" fmla="*/ 2838970 w 3690570"/>
              <a:gd name="connsiteY139" fmla="*/ 170121 h 4710223"/>
              <a:gd name="connsiteX140" fmla="*/ 2881501 w 3690570"/>
              <a:gd name="connsiteY140" fmla="*/ 191386 h 4710223"/>
              <a:gd name="connsiteX141" fmla="*/ 2955928 w 3690570"/>
              <a:gd name="connsiteY141" fmla="*/ 212651 h 4710223"/>
              <a:gd name="connsiteX142" fmla="*/ 2987826 w 3690570"/>
              <a:gd name="connsiteY142" fmla="*/ 223284 h 4710223"/>
              <a:gd name="connsiteX143" fmla="*/ 3083519 w 3690570"/>
              <a:gd name="connsiteY143" fmla="*/ 244549 h 4710223"/>
              <a:gd name="connsiteX144" fmla="*/ 3126049 w 3690570"/>
              <a:gd name="connsiteY144" fmla="*/ 265814 h 4710223"/>
              <a:gd name="connsiteX145" fmla="*/ 3189845 w 3690570"/>
              <a:gd name="connsiteY145" fmla="*/ 287079 h 4710223"/>
              <a:gd name="connsiteX146" fmla="*/ 3274905 w 3690570"/>
              <a:gd name="connsiteY146" fmla="*/ 297712 h 4710223"/>
              <a:gd name="connsiteX147" fmla="*/ 3647045 w 3690570"/>
              <a:gd name="connsiteY147" fmla="*/ 318977 h 4710223"/>
              <a:gd name="connsiteX148" fmla="*/ 3689575 w 3690570"/>
              <a:gd name="connsiteY148" fmla="*/ 414670 h 4710223"/>
              <a:gd name="connsiteX149" fmla="*/ 3678942 w 3690570"/>
              <a:gd name="connsiteY149" fmla="*/ 552893 h 4710223"/>
              <a:gd name="connsiteX150" fmla="*/ 3647045 w 3690570"/>
              <a:gd name="connsiteY150" fmla="*/ 584791 h 4710223"/>
              <a:gd name="connsiteX151" fmla="*/ 3615147 w 3690570"/>
              <a:gd name="connsiteY151" fmla="*/ 606056 h 4710223"/>
              <a:gd name="connsiteX152" fmla="*/ 3540719 w 3690570"/>
              <a:gd name="connsiteY152" fmla="*/ 627321 h 4710223"/>
              <a:gd name="connsiteX153" fmla="*/ 3476924 w 3690570"/>
              <a:gd name="connsiteY153" fmla="*/ 648586 h 4710223"/>
              <a:gd name="connsiteX154" fmla="*/ 3359966 w 3690570"/>
              <a:gd name="connsiteY154" fmla="*/ 669851 h 4710223"/>
              <a:gd name="connsiteX155" fmla="*/ 3349333 w 3690570"/>
              <a:gd name="connsiteY155" fmla="*/ 691116 h 4710223"/>
              <a:gd name="connsiteX156" fmla="*/ 3423761 w 3690570"/>
              <a:gd name="connsiteY156" fmla="*/ 712382 h 4710223"/>
              <a:gd name="connsiteX157" fmla="*/ 3413128 w 3690570"/>
              <a:gd name="connsiteY157" fmla="*/ 659219 h 471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90570" h="4710223">
                <a:moveTo>
                  <a:pt x="3413128" y="659219"/>
                </a:moveTo>
                <a:lnTo>
                  <a:pt x="3413128" y="659219"/>
                </a:lnTo>
                <a:cubicBezTo>
                  <a:pt x="3381230" y="676940"/>
                  <a:pt x="3349632" y="695210"/>
                  <a:pt x="3317435" y="712382"/>
                </a:cubicBezTo>
                <a:cubicBezTo>
                  <a:pt x="3296457" y="723570"/>
                  <a:pt x="3274027" y="732047"/>
                  <a:pt x="3253640" y="744279"/>
                </a:cubicBezTo>
                <a:cubicBezTo>
                  <a:pt x="3139511" y="812757"/>
                  <a:pt x="3270114" y="745498"/>
                  <a:pt x="3179212" y="797442"/>
                </a:cubicBezTo>
                <a:cubicBezTo>
                  <a:pt x="3142424" y="818464"/>
                  <a:pt x="3140570" y="817411"/>
                  <a:pt x="3104784" y="829340"/>
                </a:cubicBezTo>
                <a:cubicBezTo>
                  <a:pt x="3090607" y="839972"/>
                  <a:pt x="3078447" y="854040"/>
                  <a:pt x="3062254" y="861237"/>
                </a:cubicBezTo>
                <a:cubicBezTo>
                  <a:pt x="3045740" y="868577"/>
                  <a:pt x="3024782" y="862904"/>
                  <a:pt x="3009091" y="871870"/>
                </a:cubicBezTo>
                <a:cubicBezTo>
                  <a:pt x="2997996" y="878210"/>
                  <a:pt x="2998459" y="896680"/>
                  <a:pt x="2987826" y="903768"/>
                </a:cubicBezTo>
                <a:cubicBezTo>
                  <a:pt x="2975667" y="911874"/>
                  <a:pt x="2959473" y="910856"/>
                  <a:pt x="2945296" y="914400"/>
                </a:cubicBezTo>
                <a:cubicBezTo>
                  <a:pt x="2931119" y="921488"/>
                  <a:pt x="2917482" y="929779"/>
                  <a:pt x="2902766" y="935665"/>
                </a:cubicBezTo>
                <a:cubicBezTo>
                  <a:pt x="2859626" y="952921"/>
                  <a:pt x="2838213" y="957119"/>
                  <a:pt x="2796440" y="967563"/>
                </a:cubicBezTo>
                <a:cubicBezTo>
                  <a:pt x="2735601" y="1008122"/>
                  <a:pt x="2795914" y="971077"/>
                  <a:pt x="2711380" y="1010093"/>
                </a:cubicBezTo>
                <a:cubicBezTo>
                  <a:pt x="2682597" y="1023377"/>
                  <a:pt x="2654673" y="1038446"/>
                  <a:pt x="2626319" y="1052623"/>
                </a:cubicBezTo>
                <a:cubicBezTo>
                  <a:pt x="2584792" y="1073387"/>
                  <a:pt x="2586954" y="1070110"/>
                  <a:pt x="2551891" y="1095154"/>
                </a:cubicBezTo>
                <a:cubicBezTo>
                  <a:pt x="2537471" y="1105454"/>
                  <a:pt x="2523878" y="1116889"/>
                  <a:pt x="2509361" y="1127051"/>
                </a:cubicBezTo>
                <a:cubicBezTo>
                  <a:pt x="2488423" y="1141707"/>
                  <a:pt x="2445566" y="1169582"/>
                  <a:pt x="2445566" y="1169582"/>
                </a:cubicBezTo>
                <a:cubicBezTo>
                  <a:pt x="2438478" y="1180214"/>
                  <a:pt x="2432284" y="1191501"/>
                  <a:pt x="2424301" y="1201479"/>
                </a:cubicBezTo>
                <a:cubicBezTo>
                  <a:pt x="2418039" y="1209307"/>
                  <a:pt x="2408193" y="1214148"/>
                  <a:pt x="2403035" y="1222744"/>
                </a:cubicBezTo>
                <a:cubicBezTo>
                  <a:pt x="2397269" y="1232355"/>
                  <a:pt x="2397415" y="1244617"/>
                  <a:pt x="2392403" y="1254642"/>
                </a:cubicBezTo>
                <a:cubicBezTo>
                  <a:pt x="2386688" y="1266072"/>
                  <a:pt x="2376853" y="1275110"/>
                  <a:pt x="2371138" y="1286540"/>
                </a:cubicBezTo>
                <a:cubicBezTo>
                  <a:pt x="2343533" y="1341750"/>
                  <a:pt x="2380775" y="1298166"/>
                  <a:pt x="2339240" y="1339703"/>
                </a:cubicBezTo>
                <a:cubicBezTo>
                  <a:pt x="2335696" y="1350335"/>
                  <a:pt x="2330806" y="1360610"/>
                  <a:pt x="2328608" y="1371600"/>
                </a:cubicBezTo>
                <a:cubicBezTo>
                  <a:pt x="2321022" y="1409532"/>
                  <a:pt x="2311028" y="1508545"/>
                  <a:pt x="2307342" y="1541721"/>
                </a:cubicBezTo>
                <a:cubicBezTo>
                  <a:pt x="2310886" y="1697665"/>
                  <a:pt x="2311343" y="1853710"/>
                  <a:pt x="2317975" y="2009554"/>
                </a:cubicBezTo>
                <a:cubicBezTo>
                  <a:pt x="2318452" y="2020751"/>
                  <a:pt x="2326088" y="2030530"/>
                  <a:pt x="2328608" y="2041451"/>
                </a:cubicBezTo>
                <a:cubicBezTo>
                  <a:pt x="2336735" y="2076669"/>
                  <a:pt x="2342427" y="2112408"/>
                  <a:pt x="2349873" y="2147777"/>
                </a:cubicBezTo>
                <a:cubicBezTo>
                  <a:pt x="2356605" y="2179752"/>
                  <a:pt x="2364730" y="2211429"/>
                  <a:pt x="2371138" y="2243470"/>
                </a:cubicBezTo>
                <a:cubicBezTo>
                  <a:pt x="2375183" y="2263697"/>
                  <a:pt x="2381503" y="2306730"/>
                  <a:pt x="2392403" y="2328530"/>
                </a:cubicBezTo>
                <a:cubicBezTo>
                  <a:pt x="2398118" y="2339960"/>
                  <a:pt x="2406580" y="2349795"/>
                  <a:pt x="2413668" y="2360428"/>
                </a:cubicBezTo>
                <a:cubicBezTo>
                  <a:pt x="2416504" y="2371771"/>
                  <a:pt x="2443995" y="2490979"/>
                  <a:pt x="2456198" y="2509284"/>
                </a:cubicBezTo>
                <a:lnTo>
                  <a:pt x="2498728" y="2573079"/>
                </a:lnTo>
                <a:cubicBezTo>
                  <a:pt x="2503240" y="2591127"/>
                  <a:pt x="2511519" y="2628863"/>
                  <a:pt x="2519994" y="2647507"/>
                </a:cubicBezTo>
                <a:cubicBezTo>
                  <a:pt x="2533112" y="2676366"/>
                  <a:pt x="2552500" y="2702494"/>
                  <a:pt x="2562524" y="2732568"/>
                </a:cubicBezTo>
                <a:cubicBezTo>
                  <a:pt x="2573753" y="2766257"/>
                  <a:pt x="2570866" y="2766919"/>
                  <a:pt x="2594421" y="2796363"/>
                </a:cubicBezTo>
                <a:cubicBezTo>
                  <a:pt x="2600683" y="2804191"/>
                  <a:pt x="2607091" y="2812470"/>
                  <a:pt x="2615687" y="2817628"/>
                </a:cubicBezTo>
                <a:cubicBezTo>
                  <a:pt x="2625297" y="2823394"/>
                  <a:pt x="2636952" y="2824717"/>
                  <a:pt x="2647584" y="2828261"/>
                </a:cubicBezTo>
                <a:cubicBezTo>
                  <a:pt x="2712177" y="2957445"/>
                  <a:pt x="2678767" y="2901616"/>
                  <a:pt x="2743277" y="2998382"/>
                </a:cubicBezTo>
                <a:cubicBezTo>
                  <a:pt x="2749494" y="3007707"/>
                  <a:pt x="2748898" y="3020255"/>
                  <a:pt x="2753910" y="3030279"/>
                </a:cubicBezTo>
                <a:cubicBezTo>
                  <a:pt x="2759625" y="3041709"/>
                  <a:pt x="2769460" y="3050747"/>
                  <a:pt x="2775175" y="3062177"/>
                </a:cubicBezTo>
                <a:cubicBezTo>
                  <a:pt x="2805950" y="3123726"/>
                  <a:pt x="2757240" y="3065507"/>
                  <a:pt x="2817705" y="3125972"/>
                </a:cubicBezTo>
                <a:cubicBezTo>
                  <a:pt x="2848234" y="3248083"/>
                  <a:pt x="2805545" y="3097596"/>
                  <a:pt x="2849603" y="3200400"/>
                </a:cubicBezTo>
                <a:cubicBezTo>
                  <a:pt x="2855359" y="3213831"/>
                  <a:pt x="2853700" y="3229860"/>
                  <a:pt x="2860235" y="3242930"/>
                </a:cubicBezTo>
                <a:cubicBezTo>
                  <a:pt x="2864718" y="3251897"/>
                  <a:pt x="2875238" y="3256368"/>
                  <a:pt x="2881501" y="3264196"/>
                </a:cubicBezTo>
                <a:cubicBezTo>
                  <a:pt x="2889484" y="3274174"/>
                  <a:pt x="2895678" y="3285461"/>
                  <a:pt x="2902766" y="3296093"/>
                </a:cubicBezTo>
                <a:cubicBezTo>
                  <a:pt x="2928046" y="3371937"/>
                  <a:pt x="2892200" y="3280245"/>
                  <a:pt x="2945296" y="3359889"/>
                </a:cubicBezTo>
                <a:cubicBezTo>
                  <a:pt x="2951513" y="3369214"/>
                  <a:pt x="2951513" y="3381485"/>
                  <a:pt x="2955928" y="3391786"/>
                </a:cubicBezTo>
                <a:cubicBezTo>
                  <a:pt x="2962172" y="3406355"/>
                  <a:pt x="2970105" y="3420139"/>
                  <a:pt x="2977194" y="3434316"/>
                </a:cubicBezTo>
                <a:cubicBezTo>
                  <a:pt x="2979698" y="3444333"/>
                  <a:pt x="2991523" y="3496259"/>
                  <a:pt x="2998459" y="3508744"/>
                </a:cubicBezTo>
                <a:cubicBezTo>
                  <a:pt x="3010871" y="3531085"/>
                  <a:pt x="3026812" y="3551275"/>
                  <a:pt x="3040989" y="3572540"/>
                </a:cubicBezTo>
                <a:cubicBezTo>
                  <a:pt x="3067813" y="3612776"/>
                  <a:pt x="3053220" y="3595402"/>
                  <a:pt x="3083519" y="3625703"/>
                </a:cubicBezTo>
                <a:cubicBezTo>
                  <a:pt x="3094047" y="3657286"/>
                  <a:pt x="3100775" y="3696122"/>
                  <a:pt x="3126049" y="3721396"/>
                </a:cubicBezTo>
                <a:cubicBezTo>
                  <a:pt x="3135085" y="3730432"/>
                  <a:pt x="3147314" y="3735573"/>
                  <a:pt x="3157947" y="3742661"/>
                </a:cubicBezTo>
                <a:cubicBezTo>
                  <a:pt x="3161491" y="3753293"/>
                  <a:pt x="3163568" y="3764534"/>
                  <a:pt x="3168580" y="3774558"/>
                </a:cubicBezTo>
                <a:cubicBezTo>
                  <a:pt x="3183384" y="3804165"/>
                  <a:pt x="3198227" y="3814838"/>
                  <a:pt x="3221742" y="3838354"/>
                </a:cubicBezTo>
                <a:cubicBezTo>
                  <a:pt x="3225286" y="3848986"/>
                  <a:pt x="3227363" y="3860227"/>
                  <a:pt x="3232375" y="3870251"/>
                </a:cubicBezTo>
                <a:cubicBezTo>
                  <a:pt x="3238090" y="3881681"/>
                  <a:pt x="3249153" y="3890184"/>
                  <a:pt x="3253640" y="3902149"/>
                </a:cubicBezTo>
                <a:cubicBezTo>
                  <a:pt x="3259986" y="3919070"/>
                  <a:pt x="3259080" y="3938002"/>
                  <a:pt x="3264273" y="3955312"/>
                </a:cubicBezTo>
                <a:cubicBezTo>
                  <a:pt x="3269757" y="3973593"/>
                  <a:pt x="3278450" y="3990754"/>
                  <a:pt x="3285538" y="4008475"/>
                </a:cubicBezTo>
                <a:cubicBezTo>
                  <a:pt x="3289082" y="4029740"/>
                  <a:pt x="3291493" y="4051225"/>
                  <a:pt x="3296170" y="4072270"/>
                </a:cubicBezTo>
                <a:cubicBezTo>
                  <a:pt x="3303842" y="4106793"/>
                  <a:pt x="3313067" y="4111696"/>
                  <a:pt x="3328068" y="4146698"/>
                </a:cubicBezTo>
                <a:cubicBezTo>
                  <a:pt x="3332483" y="4157000"/>
                  <a:pt x="3335157" y="4167963"/>
                  <a:pt x="3338701" y="4178596"/>
                </a:cubicBezTo>
                <a:cubicBezTo>
                  <a:pt x="3335157" y="4231759"/>
                  <a:pt x="3339045" y="4285946"/>
                  <a:pt x="3328068" y="4338084"/>
                </a:cubicBezTo>
                <a:cubicBezTo>
                  <a:pt x="3324417" y="4355425"/>
                  <a:pt x="3305562" y="4365587"/>
                  <a:pt x="3296170" y="4380614"/>
                </a:cubicBezTo>
                <a:cubicBezTo>
                  <a:pt x="3226944" y="4491375"/>
                  <a:pt x="3332347" y="4355070"/>
                  <a:pt x="3232375" y="4455042"/>
                </a:cubicBezTo>
                <a:cubicBezTo>
                  <a:pt x="3219844" y="4467573"/>
                  <a:pt x="3212010" y="4484117"/>
                  <a:pt x="3200477" y="4497572"/>
                </a:cubicBezTo>
                <a:cubicBezTo>
                  <a:pt x="3190691" y="4508989"/>
                  <a:pt x="3178366" y="4518053"/>
                  <a:pt x="3168580" y="4529470"/>
                </a:cubicBezTo>
                <a:cubicBezTo>
                  <a:pt x="3157047" y="4542925"/>
                  <a:pt x="3149213" y="4559470"/>
                  <a:pt x="3136682" y="4572000"/>
                </a:cubicBezTo>
                <a:cubicBezTo>
                  <a:pt x="3127646" y="4581036"/>
                  <a:pt x="3114401" y="4584850"/>
                  <a:pt x="3104784" y="4593265"/>
                </a:cubicBezTo>
                <a:cubicBezTo>
                  <a:pt x="3085923" y="4609768"/>
                  <a:pt x="3075934" y="4640350"/>
                  <a:pt x="3051621" y="4646428"/>
                </a:cubicBezTo>
                <a:lnTo>
                  <a:pt x="2966561" y="4667693"/>
                </a:lnTo>
                <a:cubicBezTo>
                  <a:pt x="2952384" y="4674781"/>
                  <a:pt x="2939068" y="4683946"/>
                  <a:pt x="2924031" y="4688958"/>
                </a:cubicBezTo>
                <a:cubicBezTo>
                  <a:pt x="2906886" y="4694673"/>
                  <a:pt x="2888929" y="4698968"/>
                  <a:pt x="2870868" y="4699591"/>
                </a:cubicBezTo>
                <a:cubicBezTo>
                  <a:pt x="2683104" y="4706066"/>
                  <a:pt x="2495184" y="4706679"/>
                  <a:pt x="2307342" y="4710223"/>
                </a:cubicBezTo>
                <a:lnTo>
                  <a:pt x="1456738" y="4699591"/>
                </a:lnTo>
                <a:cubicBezTo>
                  <a:pt x="1345150" y="4697217"/>
                  <a:pt x="1331480" y="4692891"/>
                  <a:pt x="1244087" y="4678326"/>
                </a:cubicBezTo>
                <a:cubicBezTo>
                  <a:pt x="1226366" y="4671238"/>
                  <a:pt x="1209031" y="4663097"/>
                  <a:pt x="1190924" y="4657061"/>
                </a:cubicBezTo>
                <a:cubicBezTo>
                  <a:pt x="1148769" y="4643009"/>
                  <a:pt x="1107955" y="4641373"/>
                  <a:pt x="1063333" y="4635796"/>
                </a:cubicBezTo>
                <a:cubicBezTo>
                  <a:pt x="1022774" y="4595235"/>
                  <a:pt x="1064857" y="4630025"/>
                  <a:pt x="999538" y="4603898"/>
                </a:cubicBezTo>
                <a:cubicBezTo>
                  <a:pt x="977463" y="4595068"/>
                  <a:pt x="957386" y="4581838"/>
                  <a:pt x="935742" y="4572000"/>
                </a:cubicBezTo>
                <a:cubicBezTo>
                  <a:pt x="918367" y="4564102"/>
                  <a:pt x="899651" y="4559270"/>
                  <a:pt x="882580" y="4550735"/>
                </a:cubicBezTo>
                <a:cubicBezTo>
                  <a:pt x="854135" y="4536513"/>
                  <a:pt x="800568" y="4500919"/>
                  <a:pt x="765621" y="4486940"/>
                </a:cubicBezTo>
                <a:cubicBezTo>
                  <a:pt x="722479" y="4469683"/>
                  <a:pt x="701070" y="4465486"/>
                  <a:pt x="659296" y="4455042"/>
                </a:cubicBezTo>
                <a:lnTo>
                  <a:pt x="574235" y="4401879"/>
                </a:lnTo>
                <a:cubicBezTo>
                  <a:pt x="552562" y="4388334"/>
                  <a:pt x="531705" y="4373526"/>
                  <a:pt x="510440" y="4359349"/>
                </a:cubicBezTo>
                <a:lnTo>
                  <a:pt x="478542" y="4338084"/>
                </a:lnTo>
                <a:cubicBezTo>
                  <a:pt x="449053" y="4318425"/>
                  <a:pt x="418542" y="4299351"/>
                  <a:pt x="393482" y="4274289"/>
                </a:cubicBezTo>
                <a:cubicBezTo>
                  <a:pt x="335375" y="4216179"/>
                  <a:pt x="426319" y="4308411"/>
                  <a:pt x="319054" y="4189228"/>
                </a:cubicBezTo>
                <a:cubicBezTo>
                  <a:pt x="305642" y="4174326"/>
                  <a:pt x="288553" y="4162737"/>
                  <a:pt x="276524" y="4146698"/>
                </a:cubicBezTo>
                <a:cubicBezTo>
                  <a:pt x="267014" y="4134018"/>
                  <a:pt x="263123" y="4117930"/>
                  <a:pt x="255259" y="4104168"/>
                </a:cubicBezTo>
                <a:cubicBezTo>
                  <a:pt x="195134" y="3998948"/>
                  <a:pt x="277004" y="4158286"/>
                  <a:pt x="212728" y="4029740"/>
                </a:cubicBezTo>
                <a:cubicBezTo>
                  <a:pt x="188827" y="3934127"/>
                  <a:pt x="221292" y="4046454"/>
                  <a:pt x="170198" y="3934047"/>
                </a:cubicBezTo>
                <a:cubicBezTo>
                  <a:pt x="160922" y="3913641"/>
                  <a:pt x="155374" y="3891721"/>
                  <a:pt x="148933" y="3870251"/>
                </a:cubicBezTo>
                <a:cubicBezTo>
                  <a:pt x="142107" y="3847498"/>
                  <a:pt x="131039" y="3795909"/>
                  <a:pt x="127668" y="3774558"/>
                </a:cubicBezTo>
                <a:cubicBezTo>
                  <a:pt x="119851" y="3725049"/>
                  <a:pt x="106403" y="3625703"/>
                  <a:pt x="106403" y="3625703"/>
                </a:cubicBezTo>
                <a:cubicBezTo>
                  <a:pt x="102859" y="3540642"/>
                  <a:pt x="97423" y="3455639"/>
                  <a:pt x="95770" y="3370521"/>
                </a:cubicBezTo>
                <a:cubicBezTo>
                  <a:pt x="90334" y="3090561"/>
                  <a:pt x="94166" y="2810417"/>
                  <a:pt x="85138" y="2530549"/>
                </a:cubicBezTo>
                <a:cubicBezTo>
                  <a:pt x="83602" y="2482941"/>
                  <a:pt x="62316" y="2378406"/>
                  <a:pt x="53240" y="2317898"/>
                </a:cubicBezTo>
                <a:cubicBezTo>
                  <a:pt x="45805" y="2268330"/>
                  <a:pt x="37510" y="2218858"/>
                  <a:pt x="31975" y="2169042"/>
                </a:cubicBezTo>
                <a:cubicBezTo>
                  <a:pt x="18574" y="2048441"/>
                  <a:pt x="25881" y="2105120"/>
                  <a:pt x="10710" y="1998921"/>
                </a:cubicBezTo>
                <a:cubicBezTo>
                  <a:pt x="7166" y="1945758"/>
                  <a:pt x="-874" y="1892705"/>
                  <a:pt x="77" y="1839433"/>
                </a:cubicBezTo>
                <a:cubicBezTo>
                  <a:pt x="2674" y="1693972"/>
                  <a:pt x="11445" y="1548645"/>
                  <a:pt x="21342" y="1403498"/>
                </a:cubicBezTo>
                <a:cubicBezTo>
                  <a:pt x="22104" y="1392316"/>
                  <a:pt x="29544" y="1382541"/>
                  <a:pt x="31975" y="1371600"/>
                </a:cubicBezTo>
                <a:cubicBezTo>
                  <a:pt x="36652" y="1350555"/>
                  <a:pt x="36268" y="1328410"/>
                  <a:pt x="42608" y="1307805"/>
                </a:cubicBezTo>
                <a:cubicBezTo>
                  <a:pt x="63252" y="1240710"/>
                  <a:pt x="72708" y="1244658"/>
                  <a:pt x="95770" y="1190847"/>
                </a:cubicBezTo>
                <a:cubicBezTo>
                  <a:pt x="100185" y="1180545"/>
                  <a:pt x="102468" y="1169443"/>
                  <a:pt x="106403" y="1158949"/>
                </a:cubicBezTo>
                <a:cubicBezTo>
                  <a:pt x="113105" y="1141078"/>
                  <a:pt x="120966" y="1123657"/>
                  <a:pt x="127668" y="1105786"/>
                </a:cubicBezTo>
                <a:cubicBezTo>
                  <a:pt x="131603" y="1095292"/>
                  <a:pt x="132084" y="1083214"/>
                  <a:pt x="138301" y="1073889"/>
                </a:cubicBezTo>
                <a:cubicBezTo>
                  <a:pt x="146642" y="1061378"/>
                  <a:pt x="159566" y="1052624"/>
                  <a:pt x="170198" y="1041991"/>
                </a:cubicBezTo>
                <a:cubicBezTo>
                  <a:pt x="188179" y="988048"/>
                  <a:pt x="171348" y="1027334"/>
                  <a:pt x="212728" y="967563"/>
                </a:cubicBezTo>
                <a:cubicBezTo>
                  <a:pt x="234549" y="936043"/>
                  <a:pt x="253522" y="902539"/>
                  <a:pt x="276524" y="871870"/>
                </a:cubicBezTo>
                <a:cubicBezTo>
                  <a:pt x="287156" y="857693"/>
                  <a:pt x="298382" y="843943"/>
                  <a:pt x="308421" y="829340"/>
                </a:cubicBezTo>
                <a:cubicBezTo>
                  <a:pt x="429511" y="653209"/>
                  <a:pt x="347625" y="747606"/>
                  <a:pt x="489175" y="606056"/>
                </a:cubicBezTo>
                <a:cubicBezTo>
                  <a:pt x="577939" y="517292"/>
                  <a:pt x="489682" y="590077"/>
                  <a:pt x="563603" y="499730"/>
                </a:cubicBezTo>
                <a:cubicBezTo>
                  <a:pt x="582647" y="476455"/>
                  <a:pt x="605229" y="456256"/>
                  <a:pt x="627398" y="435935"/>
                </a:cubicBezTo>
                <a:cubicBezTo>
                  <a:pt x="647803" y="417230"/>
                  <a:pt x="670854" y="401548"/>
                  <a:pt x="691194" y="382772"/>
                </a:cubicBezTo>
                <a:cubicBezTo>
                  <a:pt x="785642" y="295589"/>
                  <a:pt x="727548" y="317862"/>
                  <a:pt x="808152" y="297712"/>
                </a:cubicBezTo>
                <a:cubicBezTo>
                  <a:pt x="822329" y="283535"/>
                  <a:pt x="834368" y="266835"/>
                  <a:pt x="850682" y="255182"/>
                </a:cubicBezTo>
                <a:cubicBezTo>
                  <a:pt x="859802" y="248668"/>
                  <a:pt x="872555" y="249561"/>
                  <a:pt x="882580" y="244549"/>
                </a:cubicBezTo>
                <a:cubicBezTo>
                  <a:pt x="901064" y="235307"/>
                  <a:pt x="916929" y="221203"/>
                  <a:pt x="935742" y="212651"/>
                </a:cubicBezTo>
                <a:cubicBezTo>
                  <a:pt x="956148" y="203375"/>
                  <a:pt x="979132" y="200661"/>
                  <a:pt x="999538" y="191386"/>
                </a:cubicBezTo>
                <a:cubicBezTo>
                  <a:pt x="1018352" y="182835"/>
                  <a:pt x="1035884" y="171501"/>
                  <a:pt x="1052701" y="159489"/>
                </a:cubicBezTo>
                <a:cubicBezTo>
                  <a:pt x="1060858" y="153662"/>
                  <a:pt x="1064840" y="142371"/>
                  <a:pt x="1073966" y="138223"/>
                </a:cubicBezTo>
                <a:cubicBezTo>
                  <a:pt x="1104575" y="124310"/>
                  <a:pt x="1138755" y="119571"/>
                  <a:pt x="1169659" y="106326"/>
                </a:cubicBezTo>
                <a:cubicBezTo>
                  <a:pt x="1194468" y="95693"/>
                  <a:pt x="1218480" y="82964"/>
                  <a:pt x="1244087" y="74428"/>
                </a:cubicBezTo>
                <a:cubicBezTo>
                  <a:pt x="1261231" y="68713"/>
                  <a:pt x="1279608" y="67716"/>
                  <a:pt x="1297249" y="63796"/>
                </a:cubicBezTo>
                <a:cubicBezTo>
                  <a:pt x="1392431" y="42645"/>
                  <a:pt x="1278547" y="63369"/>
                  <a:pt x="1403575" y="42530"/>
                </a:cubicBezTo>
                <a:cubicBezTo>
                  <a:pt x="1421296" y="35442"/>
                  <a:pt x="1438457" y="26749"/>
                  <a:pt x="1456738" y="21265"/>
                </a:cubicBezTo>
                <a:cubicBezTo>
                  <a:pt x="1500779" y="8053"/>
                  <a:pt x="1578737" y="3749"/>
                  <a:pt x="1616226" y="0"/>
                </a:cubicBezTo>
                <a:lnTo>
                  <a:pt x="2084059" y="10633"/>
                </a:lnTo>
                <a:cubicBezTo>
                  <a:pt x="2098659" y="11241"/>
                  <a:pt x="2112324" y="18095"/>
                  <a:pt x="2126589" y="21265"/>
                </a:cubicBezTo>
                <a:cubicBezTo>
                  <a:pt x="2396946" y="81344"/>
                  <a:pt x="1953357" y="-23081"/>
                  <a:pt x="2232915" y="53163"/>
                </a:cubicBezTo>
                <a:cubicBezTo>
                  <a:pt x="2253714" y="58835"/>
                  <a:pt x="2275665" y="59119"/>
                  <a:pt x="2296710" y="63796"/>
                </a:cubicBezTo>
                <a:cubicBezTo>
                  <a:pt x="2307651" y="66227"/>
                  <a:pt x="2317735" y="71710"/>
                  <a:pt x="2328608" y="74428"/>
                </a:cubicBezTo>
                <a:cubicBezTo>
                  <a:pt x="2346140" y="78811"/>
                  <a:pt x="2364049" y="81517"/>
                  <a:pt x="2381770" y="85061"/>
                </a:cubicBezTo>
                <a:cubicBezTo>
                  <a:pt x="2395947" y="92149"/>
                  <a:pt x="2409460" y="100761"/>
                  <a:pt x="2424301" y="106326"/>
                </a:cubicBezTo>
                <a:cubicBezTo>
                  <a:pt x="2437984" y="111457"/>
                  <a:pt x="2452502" y="114092"/>
                  <a:pt x="2466831" y="116958"/>
                </a:cubicBezTo>
                <a:cubicBezTo>
                  <a:pt x="2591199" y="141831"/>
                  <a:pt x="2569201" y="136764"/>
                  <a:pt x="2690115" y="148856"/>
                </a:cubicBezTo>
                <a:cubicBezTo>
                  <a:pt x="2707836" y="152400"/>
                  <a:pt x="2725387" y="156933"/>
                  <a:pt x="2743277" y="159489"/>
                </a:cubicBezTo>
                <a:cubicBezTo>
                  <a:pt x="2775048" y="164028"/>
                  <a:pt x="2807698" y="162905"/>
                  <a:pt x="2838970" y="170121"/>
                </a:cubicBezTo>
                <a:cubicBezTo>
                  <a:pt x="2854414" y="173685"/>
                  <a:pt x="2866605" y="185969"/>
                  <a:pt x="2881501" y="191386"/>
                </a:cubicBezTo>
                <a:cubicBezTo>
                  <a:pt x="2905749" y="200204"/>
                  <a:pt x="2931214" y="205237"/>
                  <a:pt x="2955928" y="212651"/>
                </a:cubicBezTo>
                <a:cubicBezTo>
                  <a:pt x="2966663" y="215872"/>
                  <a:pt x="2976953" y="220566"/>
                  <a:pt x="2987826" y="223284"/>
                </a:cubicBezTo>
                <a:cubicBezTo>
                  <a:pt x="3008048" y="228339"/>
                  <a:pt x="3061680" y="236359"/>
                  <a:pt x="3083519" y="244549"/>
                </a:cubicBezTo>
                <a:cubicBezTo>
                  <a:pt x="3098360" y="250114"/>
                  <a:pt x="3111333" y="259928"/>
                  <a:pt x="3126049" y="265814"/>
                </a:cubicBezTo>
                <a:cubicBezTo>
                  <a:pt x="3146861" y="274139"/>
                  <a:pt x="3168580" y="279991"/>
                  <a:pt x="3189845" y="287079"/>
                </a:cubicBezTo>
                <a:cubicBezTo>
                  <a:pt x="3216953" y="296115"/>
                  <a:pt x="3246618" y="293671"/>
                  <a:pt x="3274905" y="297712"/>
                </a:cubicBezTo>
                <a:cubicBezTo>
                  <a:pt x="3476433" y="326502"/>
                  <a:pt x="3144044" y="301631"/>
                  <a:pt x="3647045" y="318977"/>
                </a:cubicBezTo>
                <a:cubicBezTo>
                  <a:pt x="3655002" y="334892"/>
                  <a:pt x="3688727" y="399397"/>
                  <a:pt x="3689575" y="414670"/>
                </a:cubicBezTo>
                <a:cubicBezTo>
                  <a:pt x="3692138" y="460809"/>
                  <a:pt x="3690150" y="508062"/>
                  <a:pt x="3678942" y="552893"/>
                </a:cubicBezTo>
                <a:cubicBezTo>
                  <a:pt x="3675295" y="567481"/>
                  <a:pt x="3658596" y="575165"/>
                  <a:pt x="3647045" y="584791"/>
                </a:cubicBezTo>
                <a:cubicBezTo>
                  <a:pt x="3637228" y="592972"/>
                  <a:pt x="3626577" y="600341"/>
                  <a:pt x="3615147" y="606056"/>
                </a:cubicBezTo>
                <a:cubicBezTo>
                  <a:pt x="3597276" y="614992"/>
                  <a:pt x="3557759" y="622209"/>
                  <a:pt x="3540719" y="627321"/>
                </a:cubicBezTo>
                <a:cubicBezTo>
                  <a:pt x="3519249" y="633762"/>
                  <a:pt x="3476924" y="648586"/>
                  <a:pt x="3476924" y="648586"/>
                </a:cubicBezTo>
                <a:cubicBezTo>
                  <a:pt x="3421434" y="685578"/>
                  <a:pt x="3457805" y="669851"/>
                  <a:pt x="3359966" y="669851"/>
                </a:cubicBezTo>
                <a:lnTo>
                  <a:pt x="3349333" y="691116"/>
                </a:lnTo>
                <a:lnTo>
                  <a:pt x="3423761" y="712382"/>
                </a:lnTo>
                <a:lnTo>
                  <a:pt x="3413128" y="659219"/>
                </a:lnTo>
                <a:close/>
              </a:path>
            </a:pathLst>
          </a:custGeom>
          <a:solidFill>
            <a:schemeClr val="accent1"/>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sp>
        <p:nvSpPr>
          <p:cNvPr id="4" name="Freeform 3"/>
          <p:cNvSpPr/>
          <p:nvPr/>
        </p:nvSpPr>
        <p:spPr bwMode="auto">
          <a:xfrm>
            <a:off x="4800600" y="460923"/>
            <a:ext cx="4104167" cy="5014844"/>
          </a:xfrm>
          <a:custGeom>
            <a:avLst/>
            <a:gdLst>
              <a:gd name="connsiteX0" fmla="*/ 1573618 w 4104167"/>
              <a:gd name="connsiteY0" fmla="*/ 559802 h 5014844"/>
              <a:gd name="connsiteX1" fmla="*/ 1573618 w 4104167"/>
              <a:gd name="connsiteY1" fmla="*/ 559802 h 5014844"/>
              <a:gd name="connsiteX2" fmla="*/ 1626781 w 4104167"/>
              <a:gd name="connsiteY2" fmla="*/ 634230 h 5014844"/>
              <a:gd name="connsiteX3" fmla="*/ 1648046 w 4104167"/>
              <a:gd name="connsiteY3" fmla="*/ 698026 h 5014844"/>
              <a:gd name="connsiteX4" fmla="*/ 1616148 w 4104167"/>
              <a:gd name="connsiteY4" fmla="*/ 751188 h 5014844"/>
              <a:gd name="connsiteX5" fmla="*/ 1605516 w 4104167"/>
              <a:gd name="connsiteY5" fmla="*/ 783086 h 5014844"/>
              <a:gd name="connsiteX6" fmla="*/ 1541721 w 4104167"/>
              <a:gd name="connsiteY6" fmla="*/ 825616 h 5014844"/>
              <a:gd name="connsiteX7" fmla="*/ 1520455 w 4104167"/>
              <a:gd name="connsiteY7" fmla="*/ 846881 h 5014844"/>
              <a:gd name="connsiteX8" fmla="*/ 1446028 w 4104167"/>
              <a:gd name="connsiteY8" fmla="*/ 868147 h 5014844"/>
              <a:gd name="connsiteX9" fmla="*/ 1414130 w 4104167"/>
              <a:gd name="connsiteY9" fmla="*/ 889412 h 5014844"/>
              <a:gd name="connsiteX10" fmla="*/ 1307804 w 4104167"/>
              <a:gd name="connsiteY10" fmla="*/ 910677 h 5014844"/>
              <a:gd name="connsiteX11" fmla="*/ 1222744 w 4104167"/>
              <a:gd name="connsiteY11" fmla="*/ 942574 h 5014844"/>
              <a:gd name="connsiteX12" fmla="*/ 1158948 w 4104167"/>
              <a:gd name="connsiteY12" fmla="*/ 963840 h 5014844"/>
              <a:gd name="connsiteX13" fmla="*/ 1084521 w 4104167"/>
              <a:gd name="connsiteY13" fmla="*/ 1006370 h 5014844"/>
              <a:gd name="connsiteX14" fmla="*/ 1052623 w 4104167"/>
              <a:gd name="connsiteY14" fmla="*/ 1027635 h 5014844"/>
              <a:gd name="connsiteX15" fmla="*/ 988828 w 4104167"/>
              <a:gd name="connsiteY15" fmla="*/ 1048900 h 5014844"/>
              <a:gd name="connsiteX16" fmla="*/ 925032 w 4104167"/>
              <a:gd name="connsiteY16" fmla="*/ 1091430 h 5014844"/>
              <a:gd name="connsiteX17" fmla="*/ 861237 w 4104167"/>
              <a:gd name="connsiteY17" fmla="*/ 1133961 h 5014844"/>
              <a:gd name="connsiteX18" fmla="*/ 786809 w 4104167"/>
              <a:gd name="connsiteY18" fmla="*/ 1155226 h 5014844"/>
              <a:gd name="connsiteX19" fmla="*/ 723014 w 4104167"/>
              <a:gd name="connsiteY19" fmla="*/ 1187123 h 5014844"/>
              <a:gd name="connsiteX20" fmla="*/ 691116 w 4104167"/>
              <a:gd name="connsiteY20" fmla="*/ 1208388 h 5014844"/>
              <a:gd name="connsiteX21" fmla="*/ 669851 w 4104167"/>
              <a:gd name="connsiteY21" fmla="*/ 1229654 h 5014844"/>
              <a:gd name="connsiteX22" fmla="*/ 637953 w 4104167"/>
              <a:gd name="connsiteY22" fmla="*/ 1240286 h 5014844"/>
              <a:gd name="connsiteX23" fmla="*/ 542260 w 4104167"/>
              <a:gd name="connsiteY23" fmla="*/ 1304081 h 5014844"/>
              <a:gd name="connsiteX24" fmla="*/ 510362 w 4104167"/>
              <a:gd name="connsiteY24" fmla="*/ 1314714 h 5014844"/>
              <a:gd name="connsiteX25" fmla="*/ 478465 w 4104167"/>
              <a:gd name="connsiteY25" fmla="*/ 1335979 h 5014844"/>
              <a:gd name="connsiteX26" fmla="*/ 435934 w 4104167"/>
              <a:gd name="connsiteY26" fmla="*/ 1357244 h 5014844"/>
              <a:gd name="connsiteX27" fmla="*/ 372139 w 4104167"/>
              <a:gd name="connsiteY27" fmla="*/ 1378509 h 5014844"/>
              <a:gd name="connsiteX28" fmla="*/ 340241 w 4104167"/>
              <a:gd name="connsiteY28" fmla="*/ 1410407 h 5014844"/>
              <a:gd name="connsiteX29" fmla="*/ 255181 w 4104167"/>
              <a:gd name="connsiteY29" fmla="*/ 1452937 h 5014844"/>
              <a:gd name="connsiteX30" fmla="*/ 191386 w 4104167"/>
              <a:gd name="connsiteY30" fmla="*/ 1506100 h 5014844"/>
              <a:gd name="connsiteX31" fmla="*/ 170121 w 4104167"/>
              <a:gd name="connsiteY31" fmla="*/ 1537998 h 5014844"/>
              <a:gd name="connsiteX32" fmla="*/ 138223 w 4104167"/>
              <a:gd name="connsiteY32" fmla="*/ 1559263 h 5014844"/>
              <a:gd name="connsiteX33" fmla="*/ 74428 w 4104167"/>
              <a:gd name="connsiteY33" fmla="*/ 1654956 h 5014844"/>
              <a:gd name="connsiteX34" fmla="*/ 63795 w 4104167"/>
              <a:gd name="connsiteY34" fmla="*/ 1686854 h 5014844"/>
              <a:gd name="connsiteX35" fmla="*/ 42530 w 4104167"/>
              <a:gd name="connsiteY35" fmla="*/ 1718751 h 5014844"/>
              <a:gd name="connsiteX36" fmla="*/ 21265 w 4104167"/>
              <a:gd name="connsiteY36" fmla="*/ 1782547 h 5014844"/>
              <a:gd name="connsiteX37" fmla="*/ 10632 w 4104167"/>
              <a:gd name="connsiteY37" fmla="*/ 1856974 h 5014844"/>
              <a:gd name="connsiteX38" fmla="*/ 0 w 4104167"/>
              <a:gd name="connsiteY38" fmla="*/ 1899505 h 5014844"/>
              <a:gd name="connsiteX39" fmla="*/ 10632 w 4104167"/>
              <a:gd name="connsiteY39" fmla="*/ 2335440 h 5014844"/>
              <a:gd name="connsiteX40" fmla="*/ 31897 w 4104167"/>
              <a:gd name="connsiteY40" fmla="*/ 2441765 h 5014844"/>
              <a:gd name="connsiteX41" fmla="*/ 42530 w 4104167"/>
              <a:gd name="connsiteY41" fmla="*/ 2473663 h 5014844"/>
              <a:gd name="connsiteX42" fmla="*/ 85060 w 4104167"/>
              <a:gd name="connsiteY42" fmla="*/ 2622519 h 5014844"/>
              <a:gd name="connsiteX43" fmla="*/ 95693 w 4104167"/>
              <a:gd name="connsiteY43" fmla="*/ 2654416 h 5014844"/>
              <a:gd name="connsiteX44" fmla="*/ 106325 w 4104167"/>
              <a:gd name="connsiteY44" fmla="*/ 2686314 h 5014844"/>
              <a:gd name="connsiteX45" fmla="*/ 170121 w 4104167"/>
              <a:gd name="connsiteY45" fmla="*/ 2803272 h 5014844"/>
              <a:gd name="connsiteX46" fmla="*/ 191386 w 4104167"/>
              <a:gd name="connsiteY46" fmla="*/ 2877700 h 5014844"/>
              <a:gd name="connsiteX47" fmla="*/ 212651 w 4104167"/>
              <a:gd name="connsiteY47" fmla="*/ 2909598 h 5014844"/>
              <a:gd name="connsiteX48" fmla="*/ 244548 w 4104167"/>
              <a:gd name="connsiteY48" fmla="*/ 2973393 h 5014844"/>
              <a:gd name="connsiteX49" fmla="*/ 265814 w 4104167"/>
              <a:gd name="connsiteY49" fmla="*/ 3037188 h 5014844"/>
              <a:gd name="connsiteX50" fmla="*/ 340241 w 4104167"/>
              <a:gd name="connsiteY50" fmla="*/ 3143514 h 5014844"/>
              <a:gd name="connsiteX51" fmla="*/ 382772 w 4104167"/>
              <a:gd name="connsiteY51" fmla="*/ 3207309 h 5014844"/>
              <a:gd name="connsiteX52" fmla="*/ 425302 w 4104167"/>
              <a:gd name="connsiteY52" fmla="*/ 3271105 h 5014844"/>
              <a:gd name="connsiteX53" fmla="*/ 499730 w 4104167"/>
              <a:gd name="connsiteY53" fmla="*/ 3366798 h 5014844"/>
              <a:gd name="connsiteX54" fmla="*/ 520995 w 4104167"/>
              <a:gd name="connsiteY54" fmla="*/ 3398695 h 5014844"/>
              <a:gd name="connsiteX55" fmla="*/ 574158 w 4104167"/>
              <a:gd name="connsiteY55" fmla="*/ 3451858 h 5014844"/>
              <a:gd name="connsiteX56" fmla="*/ 595423 w 4104167"/>
              <a:gd name="connsiteY56" fmla="*/ 3483756 h 5014844"/>
              <a:gd name="connsiteX57" fmla="*/ 627321 w 4104167"/>
              <a:gd name="connsiteY57" fmla="*/ 3515654 h 5014844"/>
              <a:gd name="connsiteX58" fmla="*/ 669851 w 4104167"/>
              <a:gd name="connsiteY58" fmla="*/ 3590081 h 5014844"/>
              <a:gd name="connsiteX59" fmla="*/ 723014 w 4104167"/>
              <a:gd name="connsiteY59" fmla="*/ 3643244 h 5014844"/>
              <a:gd name="connsiteX60" fmla="*/ 754911 w 4104167"/>
              <a:gd name="connsiteY60" fmla="*/ 3675142 h 5014844"/>
              <a:gd name="connsiteX61" fmla="*/ 786809 w 4104167"/>
              <a:gd name="connsiteY61" fmla="*/ 3749570 h 5014844"/>
              <a:gd name="connsiteX62" fmla="*/ 797441 w 4104167"/>
              <a:gd name="connsiteY62" fmla="*/ 3792100 h 5014844"/>
              <a:gd name="connsiteX63" fmla="*/ 818707 w 4104167"/>
              <a:gd name="connsiteY63" fmla="*/ 3834630 h 5014844"/>
              <a:gd name="connsiteX64" fmla="*/ 829339 w 4104167"/>
              <a:gd name="connsiteY64" fmla="*/ 3866528 h 5014844"/>
              <a:gd name="connsiteX65" fmla="*/ 861237 w 4104167"/>
              <a:gd name="connsiteY65" fmla="*/ 3898426 h 5014844"/>
              <a:gd name="connsiteX66" fmla="*/ 882502 w 4104167"/>
              <a:gd name="connsiteY66" fmla="*/ 3930323 h 5014844"/>
              <a:gd name="connsiteX67" fmla="*/ 925032 w 4104167"/>
              <a:gd name="connsiteY67" fmla="*/ 3994119 h 5014844"/>
              <a:gd name="connsiteX68" fmla="*/ 967562 w 4104167"/>
              <a:gd name="connsiteY68" fmla="*/ 4057914 h 5014844"/>
              <a:gd name="connsiteX69" fmla="*/ 1020725 w 4104167"/>
              <a:gd name="connsiteY69" fmla="*/ 4121709 h 5014844"/>
              <a:gd name="connsiteX70" fmla="*/ 1031358 w 4104167"/>
              <a:gd name="connsiteY70" fmla="*/ 4153607 h 5014844"/>
              <a:gd name="connsiteX71" fmla="*/ 1052623 w 4104167"/>
              <a:gd name="connsiteY71" fmla="*/ 4281198 h 5014844"/>
              <a:gd name="connsiteX72" fmla="*/ 1063255 w 4104167"/>
              <a:gd name="connsiteY72" fmla="*/ 4313095 h 5014844"/>
              <a:gd name="connsiteX73" fmla="*/ 1073888 w 4104167"/>
              <a:gd name="connsiteY73" fmla="*/ 4355626 h 5014844"/>
              <a:gd name="connsiteX74" fmla="*/ 1052623 w 4104167"/>
              <a:gd name="connsiteY74" fmla="*/ 4515114 h 5014844"/>
              <a:gd name="connsiteX75" fmla="*/ 1031358 w 4104167"/>
              <a:gd name="connsiteY75" fmla="*/ 4557644 h 5014844"/>
              <a:gd name="connsiteX76" fmla="*/ 1010093 w 4104167"/>
              <a:gd name="connsiteY76" fmla="*/ 4621440 h 5014844"/>
              <a:gd name="connsiteX77" fmla="*/ 999460 w 4104167"/>
              <a:gd name="connsiteY77" fmla="*/ 4653337 h 5014844"/>
              <a:gd name="connsiteX78" fmla="*/ 1010093 w 4104167"/>
              <a:gd name="connsiteY78" fmla="*/ 4876621 h 5014844"/>
              <a:gd name="connsiteX79" fmla="*/ 1020725 w 4104167"/>
              <a:gd name="connsiteY79" fmla="*/ 4929784 h 5014844"/>
              <a:gd name="connsiteX80" fmla="*/ 1052623 w 4104167"/>
              <a:gd name="connsiteY80" fmla="*/ 4940416 h 5014844"/>
              <a:gd name="connsiteX81" fmla="*/ 1169581 w 4104167"/>
              <a:gd name="connsiteY81" fmla="*/ 4961681 h 5014844"/>
              <a:gd name="connsiteX82" fmla="*/ 1212111 w 4104167"/>
              <a:gd name="connsiteY82" fmla="*/ 4972314 h 5014844"/>
              <a:gd name="connsiteX83" fmla="*/ 1297172 w 4104167"/>
              <a:gd name="connsiteY83" fmla="*/ 4982947 h 5014844"/>
              <a:gd name="connsiteX84" fmla="*/ 1414130 w 4104167"/>
              <a:gd name="connsiteY84" fmla="*/ 5004212 h 5014844"/>
              <a:gd name="connsiteX85" fmla="*/ 1477925 w 4104167"/>
              <a:gd name="connsiteY85" fmla="*/ 5014844 h 5014844"/>
              <a:gd name="connsiteX86" fmla="*/ 1711841 w 4104167"/>
              <a:gd name="connsiteY86" fmla="*/ 4993579 h 5014844"/>
              <a:gd name="connsiteX87" fmla="*/ 1786269 w 4104167"/>
              <a:gd name="connsiteY87" fmla="*/ 4972314 h 5014844"/>
              <a:gd name="connsiteX88" fmla="*/ 2764465 w 4104167"/>
              <a:gd name="connsiteY88" fmla="*/ 4940416 h 5014844"/>
              <a:gd name="connsiteX89" fmla="*/ 2828260 w 4104167"/>
              <a:gd name="connsiteY89" fmla="*/ 4919151 h 5014844"/>
              <a:gd name="connsiteX90" fmla="*/ 2860158 w 4104167"/>
              <a:gd name="connsiteY90" fmla="*/ 4908519 h 5014844"/>
              <a:gd name="connsiteX91" fmla="*/ 2902688 w 4104167"/>
              <a:gd name="connsiteY91" fmla="*/ 4887254 h 5014844"/>
              <a:gd name="connsiteX92" fmla="*/ 2955851 w 4104167"/>
              <a:gd name="connsiteY92" fmla="*/ 4865988 h 5014844"/>
              <a:gd name="connsiteX93" fmla="*/ 3062176 w 4104167"/>
              <a:gd name="connsiteY93" fmla="*/ 4770295 h 5014844"/>
              <a:gd name="connsiteX94" fmla="*/ 3083441 w 4104167"/>
              <a:gd name="connsiteY94" fmla="*/ 4727765 h 5014844"/>
              <a:gd name="connsiteX95" fmla="*/ 3179134 w 4104167"/>
              <a:gd name="connsiteY95" fmla="*/ 4653337 h 5014844"/>
              <a:gd name="connsiteX96" fmla="*/ 3221665 w 4104167"/>
              <a:gd name="connsiteY96" fmla="*/ 4621440 h 5014844"/>
              <a:gd name="connsiteX97" fmla="*/ 3285460 w 4104167"/>
              <a:gd name="connsiteY97" fmla="*/ 4578909 h 5014844"/>
              <a:gd name="connsiteX98" fmla="*/ 3306725 w 4104167"/>
              <a:gd name="connsiteY98" fmla="*/ 4547012 h 5014844"/>
              <a:gd name="connsiteX99" fmla="*/ 3370521 w 4104167"/>
              <a:gd name="connsiteY99" fmla="*/ 4483216 h 5014844"/>
              <a:gd name="connsiteX100" fmla="*/ 3402418 w 4104167"/>
              <a:gd name="connsiteY100" fmla="*/ 4451319 h 5014844"/>
              <a:gd name="connsiteX101" fmla="*/ 3498111 w 4104167"/>
              <a:gd name="connsiteY101" fmla="*/ 4313095 h 5014844"/>
              <a:gd name="connsiteX102" fmla="*/ 3540641 w 4104167"/>
              <a:gd name="connsiteY102" fmla="*/ 4185505 h 5014844"/>
              <a:gd name="connsiteX103" fmla="*/ 3551274 w 4104167"/>
              <a:gd name="connsiteY103" fmla="*/ 3738937 h 5014844"/>
              <a:gd name="connsiteX104" fmla="*/ 3572539 w 4104167"/>
              <a:gd name="connsiteY104" fmla="*/ 3675142 h 5014844"/>
              <a:gd name="connsiteX105" fmla="*/ 3604437 w 4104167"/>
              <a:gd name="connsiteY105" fmla="*/ 3568816 h 5014844"/>
              <a:gd name="connsiteX106" fmla="*/ 3646967 w 4104167"/>
              <a:gd name="connsiteY106" fmla="*/ 3473123 h 5014844"/>
              <a:gd name="connsiteX107" fmla="*/ 3657600 w 4104167"/>
              <a:gd name="connsiteY107" fmla="*/ 3430593 h 5014844"/>
              <a:gd name="connsiteX108" fmla="*/ 3721395 w 4104167"/>
              <a:gd name="connsiteY108" fmla="*/ 3324267 h 5014844"/>
              <a:gd name="connsiteX109" fmla="*/ 3753293 w 4104167"/>
              <a:gd name="connsiteY109" fmla="*/ 3303002 h 5014844"/>
              <a:gd name="connsiteX110" fmla="*/ 3817088 w 4104167"/>
              <a:gd name="connsiteY110" fmla="*/ 3196677 h 5014844"/>
              <a:gd name="connsiteX111" fmla="*/ 3838353 w 4104167"/>
              <a:gd name="connsiteY111" fmla="*/ 3132881 h 5014844"/>
              <a:gd name="connsiteX112" fmla="*/ 3870251 w 4104167"/>
              <a:gd name="connsiteY112" fmla="*/ 3079719 h 5014844"/>
              <a:gd name="connsiteX113" fmla="*/ 3880883 w 4104167"/>
              <a:gd name="connsiteY113" fmla="*/ 3047821 h 5014844"/>
              <a:gd name="connsiteX114" fmla="*/ 3912781 w 4104167"/>
              <a:gd name="connsiteY114" fmla="*/ 2994658 h 5014844"/>
              <a:gd name="connsiteX115" fmla="*/ 3944679 w 4104167"/>
              <a:gd name="connsiteY115" fmla="*/ 2920230 h 5014844"/>
              <a:gd name="connsiteX116" fmla="*/ 4019107 w 4104167"/>
              <a:gd name="connsiteY116" fmla="*/ 2803272 h 5014844"/>
              <a:gd name="connsiteX117" fmla="*/ 4029739 w 4104167"/>
              <a:gd name="connsiteY117" fmla="*/ 2718212 h 5014844"/>
              <a:gd name="connsiteX118" fmla="*/ 4051004 w 4104167"/>
              <a:gd name="connsiteY118" fmla="*/ 2665049 h 5014844"/>
              <a:gd name="connsiteX119" fmla="*/ 4061637 w 4104167"/>
              <a:gd name="connsiteY119" fmla="*/ 2633151 h 5014844"/>
              <a:gd name="connsiteX120" fmla="*/ 4072269 w 4104167"/>
              <a:gd name="connsiteY120" fmla="*/ 2484295 h 5014844"/>
              <a:gd name="connsiteX121" fmla="*/ 4093534 w 4104167"/>
              <a:gd name="connsiteY121" fmla="*/ 2388602 h 5014844"/>
              <a:gd name="connsiteX122" fmla="*/ 4104167 w 4104167"/>
              <a:gd name="connsiteY122" fmla="*/ 2165319 h 5014844"/>
              <a:gd name="connsiteX123" fmla="*/ 4093534 w 4104167"/>
              <a:gd name="connsiteY123" fmla="*/ 868147 h 5014844"/>
              <a:gd name="connsiteX124" fmla="*/ 4072269 w 4104167"/>
              <a:gd name="connsiteY124" fmla="*/ 804351 h 5014844"/>
              <a:gd name="connsiteX125" fmla="*/ 4029739 w 4104167"/>
              <a:gd name="connsiteY125" fmla="*/ 676761 h 5014844"/>
              <a:gd name="connsiteX126" fmla="*/ 3976576 w 4104167"/>
              <a:gd name="connsiteY126" fmla="*/ 549170 h 5014844"/>
              <a:gd name="connsiteX127" fmla="*/ 3944679 w 4104167"/>
              <a:gd name="connsiteY127" fmla="*/ 506640 h 5014844"/>
              <a:gd name="connsiteX128" fmla="*/ 3912781 w 4104167"/>
              <a:gd name="connsiteY128" fmla="*/ 496007 h 5014844"/>
              <a:gd name="connsiteX129" fmla="*/ 3880883 w 4104167"/>
              <a:gd name="connsiteY129" fmla="*/ 474742 h 5014844"/>
              <a:gd name="connsiteX130" fmla="*/ 3710762 w 4104167"/>
              <a:gd name="connsiteY130" fmla="*/ 453477 h 5014844"/>
              <a:gd name="connsiteX131" fmla="*/ 3551274 w 4104167"/>
              <a:gd name="connsiteY131" fmla="*/ 410947 h 5014844"/>
              <a:gd name="connsiteX132" fmla="*/ 3466214 w 4104167"/>
              <a:gd name="connsiteY132" fmla="*/ 379049 h 5014844"/>
              <a:gd name="connsiteX133" fmla="*/ 3296093 w 4104167"/>
              <a:gd name="connsiteY133" fmla="*/ 347151 h 5014844"/>
              <a:gd name="connsiteX134" fmla="*/ 3232297 w 4104167"/>
              <a:gd name="connsiteY134" fmla="*/ 304621 h 5014844"/>
              <a:gd name="connsiteX135" fmla="*/ 3168502 w 4104167"/>
              <a:gd name="connsiteY135" fmla="*/ 293988 h 5014844"/>
              <a:gd name="connsiteX136" fmla="*/ 3136604 w 4104167"/>
              <a:gd name="connsiteY136" fmla="*/ 283356 h 5014844"/>
              <a:gd name="connsiteX137" fmla="*/ 3062176 w 4104167"/>
              <a:gd name="connsiteY137" fmla="*/ 251458 h 5014844"/>
              <a:gd name="connsiteX138" fmla="*/ 2955851 w 4104167"/>
              <a:gd name="connsiteY138" fmla="*/ 219561 h 5014844"/>
              <a:gd name="connsiteX139" fmla="*/ 2923953 w 4104167"/>
              <a:gd name="connsiteY139" fmla="*/ 208928 h 5014844"/>
              <a:gd name="connsiteX140" fmla="*/ 2785730 w 4104167"/>
              <a:gd name="connsiteY140" fmla="*/ 166398 h 5014844"/>
              <a:gd name="connsiteX141" fmla="*/ 2743200 w 4104167"/>
              <a:gd name="connsiteY141" fmla="*/ 145133 h 5014844"/>
              <a:gd name="connsiteX142" fmla="*/ 2679404 w 4104167"/>
              <a:gd name="connsiteY142" fmla="*/ 123867 h 5014844"/>
              <a:gd name="connsiteX143" fmla="*/ 2562446 w 4104167"/>
              <a:gd name="connsiteY143" fmla="*/ 70705 h 5014844"/>
              <a:gd name="connsiteX144" fmla="*/ 2519916 w 4104167"/>
              <a:gd name="connsiteY144" fmla="*/ 49440 h 5014844"/>
              <a:gd name="connsiteX145" fmla="*/ 2456121 w 4104167"/>
              <a:gd name="connsiteY145" fmla="*/ 28174 h 5014844"/>
              <a:gd name="connsiteX146" fmla="*/ 2434855 w 4104167"/>
              <a:gd name="connsiteY146" fmla="*/ 6909 h 5014844"/>
              <a:gd name="connsiteX147" fmla="*/ 2052083 w 4104167"/>
              <a:gd name="connsiteY147" fmla="*/ 28174 h 5014844"/>
              <a:gd name="connsiteX148" fmla="*/ 1977655 w 4104167"/>
              <a:gd name="connsiteY148" fmla="*/ 60072 h 5014844"/>
              <a:gd name="connsiteX149" fmla="*/ 1913860 w 4104167"/>
              <a:gd name="connsiteY149" fmla="*/ 70705 h 5014844"/>
              <a:gd name="connsiteX150" fmla="*/ 1839432 w 4104167"/>
              <a:gd name="connsiteY150" fmla="*/ 102602 h 5014844"/>
              <a:gd name="connsiteX151" fmla="*/ 1765004 w 4104167"/>
              <a:gd name="connsiteY151" fmla="*/ 145133 h 5014844"/>
              <a:gd name="connsiteX152" fmla="*/ 1733107 w 4104167"/>
              <a:gd name="connsiteY152" fmla="*/ 155765 h 5014844"/>
              <a:gd name="connsiteX153" fmla="*/ 1648046 w 4104167"/>
              <a:gd name="connsiteY153" fmla="*/ 230193 h 5014844"/>
              <a:gd name="connsiteX154" fmla="*/ 1605516 w 4104167"/>
              <a:gd name="connsiteY154" fmla="*/ 251458 h 5014844"/>
              <a:gd name="connsiteX155" fmla="*/ 1584251 w 4104167"/>
              <a:gd name="connsiteY155" fmla="*/ 283356 h 5014844"/>
              <a:gd name="connsiteX156" fmla="*/ 1520455 w 4104167"/>
              <a:gd name="connsiteY156" fmla="*/ 336519 h 5014844"/>
              <a:gd name="connsiteX157" fmla="*/ 1520455 w 4104167"/>
              <a:gd name="connsiteY157" fmla="*/ 506640 h 5014844"/>
              <a:gd name="connsiteX158" fmla="*/ 1541721 w 4104167"/>
              <a:gd name="connsiteY158" fmla="*/ 538537 h 5014844"/>
              <a:gd name="connsiteX159" fmla="*/ 1573618 w 4104167"/>
              <a:gd name="connsiteY159" fmla="*/ 559802 h 501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104167" h="5014844">
                <a:moveTo>
                  <a:pt x="1573618" y="559802"/>
                </a:moveTo>
                <a:lnTo>
                  <a:pt x="1573618" y="559802"/>
                </a:lnTo>
                <a:cubicBezTo>
                  <a:pt x="1591339" y="584611"/>
                  <a:pt x="1612327" y="607386"/>
                  <a:pt x="1626781" y="634230"/>
                </a:cubicBezTo>
                <a:cubicBezTo>
                  <a:pt x="1637408" y="653966"/>
                  <a:pt x="1648046" y="698026"/>
                  <a:pt x="1648046" y="698026"/>
                </a:cubicBezTo>
                <a:cubicBezTo>
                  <a:pt x="1617927" y="788386"/>
                  <a:pt x="1659934" y="678211"/>
                  <a:pt x="1616148" y="751188"/>
                </a:cubicBezTo>
                <a:cubicBezTo>
                  <a:pt x="1610382" y="760799"/>
                  <a:pt x="1613441" y="775161"/>
                  <a:pt x="1605516" y="783086"/>
                </a:cubicBezTo>
                <a:cubicBezTo>
                  <a:pt x="1587444" y="801158"/>
                  <a:pt x="1559793" y="807545"/>
                  <a:pt x="1541721" y="825616"/>
                </a:cubicBezTo>
                <a:cubicBezTo>
                  <a:pt x="1534632" y="832704"/>
                  <a:pt x="1529051" y="841723"/>
                  <a:pt x="1520455" y="846881"/>
                </a:cubicBezTo>
                <a:cubicBezTo>
                  <a:pt x="1509558" y="853419"/>
                  <a:pt x="1453974" y="866160"/>
                  <a:pt x="1446028" y="868147"/>
                </a:cubicBezTo>
                <a:cubicBezTo>
                  <a:pt x="1435395" y="875235"/>
                  <a:pt x="1425560" y="883697"/>
                  <a:pt x="1414130" y="889412"/>
                </a:cubicBezTo>
                <a:cubicBezTo>
                  <a:pt x="1384440" y="904257"/>
                  <a:pt x="1335227" y="906759"/>
                  <a:pt x="1307804" y="910677"/>
                </a:cubicBezTo>
                <a:cubicBezTo>
                  <a:pt x="1236497" y="946330"/>
                  <a:pt x="1295132" y="920858"/>
                  <a:pt x="1222744" y="942574"/>
                </a:cubicBezTo>
                <a:cubicBezTo>
                  <a:pt x="1201274" y="949015"/>
                  <a:pt x="1158948" y="963840"/>
                  <a:pt x="1158948" y="963840"/>
                </a:cubicBezTo>
                <a:cubicBezTo>
                  <a:pt x="1056109" y="1040968"/>
                  <a:pt x="1165701" y="965779"/>
                  <a:pt x="1084521" y="1006370"/>
                </a:cubicBezTo>
                <a:cubicBezTo>
                  <a:pt x="1073091" y="1012085"/>
                  <a:pt x="1064300" y="1022445"/>
                  <a:pt x="1052623" y="1027635"/>
                </a:cubicBezTo>
                <a:cubicBezTo>
                  <a:pt x="1032140" y="1036739"/>
                  <a:pt x="988828" y="1048900"/>
                  <a:pt x="988828" y="1048900"/>
                </a:cubicBezTo>
                <a:cubicBezTo>
                  <a:pt x="948210" y="1089516"/>
                  <a:pt x="989405" y="1052805"/>
                  <a:pt x="925032" y="1091430"/>
                </a:cubicBezTo>
                <a:cubicBezTo>
                  <a:pt x="903117" y="1104579"/>
                  <a:pt x="885483" y="1125879"/>
                  <a:pt x="861237" y="1133961"/>
                </a:cubicBezTo>
                <a:cubicBezTo>
                  <a:pt x="815476" y="1149214"/>
                  <a:pt x="840212" y="1141875"/>
                  <a:pt x="786809" y="1155226"/>
                </a:cubicBezTo>
                <a:cubicBezTo>
                  <a:pt x="695392" y="1216170"/>
                  <a:pt x="811056" y="1143103"/>
                  <a:pt x="723014" y="1187123"/>
                </a:cubicBezTo>
                <a:cubicBezTo>
                  <a:pt x="711584" y="1192838"/>
                  <a:pt x="701095" y="1200405"/>
                  <a:pt x="691116" y="1208388"/>
                </a:cubicBezTo>
                <a:cubicBezTo>
                  <a:pt x="683288" y="1214650"/>
                  <a:pt x="678447" y="1224496"/>
                  <a:pt x="669851" y="1229654"/>
                </a:cubicBezTo>
                <a:cubicBezTo>
                  <a:pt x="660240" y="1235420"/>
                  <a:pt x="648586" y="1236742"/>
                  <a:pt x="637953" y="1240286"/>
                </a:cubicBezTo>
                <a:lnTo>
                  <a:pt x="542260" y="1304081"/>
                </a:lnTo>
                <a:cubicBezTo>
                  <a:pt x="532934" y="1310298"/>
                  <a:pt x="520387" y="1309702"/>
                  <a:pt x="510362" y="1314714"/>
                </a:cubicBezTo>
                <a:cubicBezTo>
                  <a:pt x="498933" y="1320429"/>
                  <a:pt x="489560" y="1329639"/>
                  <a:pt x="478465" y="1335979"/>
                </a:cubicBezTo>
                <a:cubicBezTo>
                  <a:pt x="464703" y="1343843"/>
                  <a:pt x="450651" y="1351357"/>
                  <a:pt x="435934" y="1357244"/>
                </a:cubicBezTo>
                <a:cubicBezTo>
                  <a:pt x="415122" y="1365569"/>
                  <a:pt x="372139" y="1378509"/>
                  <a:pt x="372139" y="1378509"/>
                </a:cubicBezTo>
                <a:cubicBezTo>
                  <a:pt x="361506" y="1389142"/>
                  <a:pt x="352927" y="1402334"/>
                  <a:pt x="340241" y="1410407"/>
                </a:cubicBezTo>
                <a:cubicBezTo>
                  <a:pt x="313497" y="1427426"/>
                  <a:pt x="277596" y="1430522"/>
                  <a:pt x="255181" y="1452937"/>
                </a:cubicBezTo>
                <a:cubicBezTo>
                  <a:pt x="214247" y="1493871"/>
                  <a:pt x="235794" y="1476494"/>
                  <a:pt x="191386" y="1506100"/>
                </a:cubicBezTo>
                <a:cubicBezTo>
                  <a:pt x="184298" y="1516733"/>
                  <a:pt x="179157" y="1528962"/>
                  <a:pt x="170121" y="1537998"/>
                </a:cubicBezTo>
                <a:cubicBezTo>
                  <a:pt x="161085" y="1547034"/>
                  <a:pt x="146638" y="1549646"/>
                  <a:pt x="138223" y="1559263"/>
                </a:cubicBezTo>
                <a:cubicBezTo>
                  <a:pt x="138220" y="1559267"/>
                  <a:pt x="85062" y="1639005"/>
                  <a:pt x="74428" y="1654956"/>
                </a:cubicBezTo>
                <a:cubicBezTo>
                  <a:pt x="68211" y="1664282"/>
                  <a:pt x="68807" y="1676829"/>
                  <a:pt x="63795" y="1686854"/>
                </a:cubicBezTo>
                <a:cubicBezTo>
                  <a:pt x="58080" y="1698283"/>
                  <a:pt x="47720" y="1707074"/>
                  <a:pt x="42530" y="1718751"/>
                </a:cubicBezTo>
                <a:cubicBezTo>
                  <a:pt x="33426" y="1739235"/>
                  <a:pt x="21265" y="1782547"/>
                  <a:pt x="21265" y="1782547"/>
                </a:cubicBezTo>
                <a:cubicBezTo>
                  <a:pt x="17721" y="1807356"/>
                  <a:pt x="15115" y="1832317"/>
                  <a:pt x="10632" y="1856974"/>
                </a:cubicBezTo>
                <a:cubicBezTo>
                  <a:pt x="8018" y="1871352"/>
                  <a:pt x="0" y="1884892"/>
                  <a:pt x="0" y="1899505"/>
                </a:cubicBezTo>
                <a:cubicBezTo>
                  <a:pt x="0" y="2044860"/>
                  <a:pt x="4452" y="2190217"/>
                  <a:pt x="10632" y="2335440"/>
                </a:cubicBezTo>
                <a:cubicBezTo>
                  <a:pt x="11676" y="2359976"/>
                  <a:pt x="24165" y="2414702"/>
                  <a:pt x="31897" y="2441765"/>
                </a:cubicBezTo>
                <a:cubicBezTo>
                  <a:pt x="34976" y="2452542"/>
                  <a:pt x="39581" y="2462850"/>
                  <a:pt x="42530" y="2473663"/>
                </a:cubicBezTo>
                <a:cubicBezTo>
                  <a:pt x="82580" y="2620510"/>
                  <a:pt x="44315" y="2500287"/>
                  <a:pt x="85060" y="2622519"/>
                </a:cubicBezTo>
                <a:lnTo>
                  <a:pt x="95693" y="2654416"/>
                </a:lnTo>
                <a:cubicBezTo>
                  <a:pt x="99237" y="2665049"/>
                  <a:pt x="100108" y="2676989"/>
                  <a:pt x="106325" y="2686314"/>
                </a:cubicBezTo>
                <a:cubicBezTo>
                  <a:pt x="145174" y="2744588"/>
                  <a:pt x="121875" y="2706782"/>
                  <a:pt x="170121" y="2803272"/>
                </a:cubicBezTo>
                <a:cubicBezTo>
                  <a:pt x="190800" y="2844628"/>
                  <a:pt x="170960" y="2830040"/>
                  <a:pt x="191386" y="2877700"/>
                </a:cubicBezTo>
                <a:cubicBezTo>
                  <a:pt x="196420" y="2889446"/>
                  <a:pt x="205563" y="2898965"/>
                  <a:pt x="212651" y="2909598"/>
                </a:cubicBezTo>
                <a:cubicBezTo>
                  <a:pt x="251420" y="3025908"/>
                  <a:pt x="189592" y="2849744"/>
                  <a:pt x="244548" y="2973393"/>
                </a:cubicBezTo>
                <a:cubicBezTo>
                  <a:pt x="253652" y="2993876"/>
                  <a:pt x="258725" y="3015923"/>
                  <a:pt x="265814" y="3037188"/>
                </a:cubicBezTo>
                <a:cubicBezTo>
                  <a:pt x="271051" y="3052897"/>
                  <a:pt x="325683" y="3124103"/>
                  <a:pt x="340241" y="3143514"/>
                </a:cubicBezTo>
                <a:cubicBezTo>
                  <a:pt x="360577" y="3204520"/>
                  <a:pt x="336310" y="3147573"/>
                  <a:pt x="382772" y="3207309"/>
                </a:cubicBezTo>
                <a:cubicBezTo>
                  <a:pt x="398463" y="3227483"/>
                  <a:pt x="411125" y="3249840"/>
                  <a:pt x="425302" y="3271105"/>
                </a:cubicBezTo>
                <a:cubicBezTo>
                  <a:pt x="447717" y="3304728"/>
                  <a:pt x="477314" y="3333175"/>
                  <a:pt x="499730" y="3366798"/>
                </a:cubicBezTo>
                <a:cubicBezTo>
                  <a:pt x="506818" y="3377430"/>
                  <a:pt x="512580" y="3389078"/>
                  <a:pt x="520995" y="3398695"/>
                </a:cubicBezTo>
                <a:cubicBezTo>
                  <a:pt x="537498" y="3417555"/>
                  <a:pt x="560257" y="3431006"/>
                  <a:pt x="574158" y="3451858"/>
                </a:cubicBezTo>
                <a:cubicBezTo>
                  <a:pt x="581246" y="3462491"/>
                  <a:pt x="587242" y="3473939"/>
                  <a:pt x="595423" y="3483756"/>
                </a:cubicBezTo>
                <a:cubicBezTo>
                  <a:pt x="605049" y="3495308"/>
                  <a:pt x="618581" y="3503418"/>
                  <a:pt x="627321" y="3515654"/>
                </a:cubicBezTo>
                <a:cubicBezTo>
                  <a:pt x="665476" y="3569071"/>
                  <a:pt x="630784" y="3545434"/>
                  <a:pt x="669851" y="3590081"/>
                </a:cubicBezTo>
                <a:cubicBezTo>
                  <a:pt x="686354" y="3608941"/>
                  <a:pt x="705293" y="3625523"/>
                  <a:pt x="723014" y="3643244"/>
                </a:cubicBezTo>
                <a:lnTo>
                  <a:pt x="754911" y="3675142"/>
                </a:lnTo>
                <a:cubicBezTo>
                  <a:pt x="785440" y="3797251"/>
                  <a:pt x="742750" y="3646764"/>
                  <a:pt x="786809" y="3749570"/>
                </a:cubicBezTo>
                <a:cubicBezTo>
                  <a:pt x="792565" y="3763001"/>
                  <a:pt x="792310" y="3778418"/>
                  <a:pt x="797441" y="3792100"/>
                </a:cubicBezTo>
                <a:cubicBezTo>
                  <a:pt x="803006" y="3806941"/>
                  <a:pt x="812463" y="3820061"/>
                  <a:pt x="818707" y="3834630"/>
                </a:cubicBezTo>
                <a:cubicBezTo>
                  <a:pt x="823122" y="3844932"/>
                  <a:pt x="823122" y="3857203"/>
                  <a:pt x="829339" y="3866528"/>
                </a:cubicBezTo>
                <a:cubicBezTo>
                  <a:pt x="837680" y="3879039"/>
                  <a:pt x="851611" y="3886874"/>
                  <a:pt x="861237" y="3898426"/>
                </a:cubicBezTo>
                <a:cubicBezTo>
                  <a:pt x="869418" y="3908243"/>
                  <a:pt x="875414" y="3919691"/>
                  <a:pt x="882502" y="3930323"/>
                </a:cubicBezTo>
                <a:cubicBezTo>
                  <a:pt x="902835" y="3991327"/>
                  <a:pt x="878573" y="3934385"/>
                  <a:pt x="925032" y="3994119"/>
                </a:cubicBezTo>
                <a:cubicBezTo>
                  <a:pt x="940723" y="4014293"/>
                  <a:pt x="949490" y="4039842"/>
                  <a:pt x="967562" y="4057914"/>
                </a:cubicBezTo>
                <a:cubicBezTo>
                  <a:pt x="991076" y="4081428"/>
                  <a:pt x="1005922" y="4092104"/>
                  <a:pt x="1020725" y="4121709"/>
                </a:cubicBezTo>
                <a:cubicBezTo>
                  <a:pt x="1025737" y="4131734"/>
                  <a:pt x="1028640" y="4142734"/>
                  <a:pt x="1031358" y="4153607"/>
                </a:cubicBezTo>
                <a:cubicBezTo>
                  <a:pt x="1050373" y="4229668"/>
                  <a:pt x="1034624" y="4191205"/>
                  <a:pt x="1052623" y="4281198"/>
                </a:cubicBezTo>
                <a:cubicBezTo>
                  <a:pt x="1054821" y="4292188"/>
                  <a:pt x="1060176" y="4302319"/>
                  <a:pt x="1063255" y="4313095"/>
                </a:cubicBezTo>
                <a:cubicBezTo>
                  <a:pt x="1067270" y="4327146"/>
                  <a:pt x="1070344" y="4341449"/>
                  <a:pt x="1073888" y="4355626"/>
                </a:cubicBezTo>
                <a:cubicBezTo>
                  <a:pt x="1068662" y="4418336"/>
                  <a:pt x="1075086" y="4462700"/>
                  <a:pt x="1052623" y="4515114"/>
                </a:cubicBezTo>
                <a:cubicBezTo>
                  <a:pt x="1046379" y="4529682"/>
                  <a:pt x="1037244" y="4542928"/>
                  <a:pt x="1031358" y="4557644"/>
                </a:cubicBezTo>
                <a:cubicBezTo>
                  <a:pt x="1023033" y="4578456"/>
                  <a:pt x="1017182" y="4600175"/>
                  <a:pt x="1010093" y="4621440"/>
                </a:cubicBezTo>
                <a:lnTo>
                  <a:pt x="999460" y="4653337"/>
                </a:lnTo>
                <a:cubicBezTo>
                  <a:pt x="1003004" y="4727765"/>
                  <a:pt x="1004378" y="4802328"/>
                  <a:pt x="1010093" y="4876621"/>
                </a:cubicBezTo>
                <a:cubicBezTo>
                  <a:pt x="1011479" y="4894640"/>
                  <a:pt x="1010701" y="4914747"/>
                  <a:pt x="1020725" y="4929784"/>
                </a:cubicBezTo>
                <a:cubicBezTo>
                  <a:pt x="1026942" y="4939109"/>
                  <a:pt x="1041750" y="4937698"/>
                  <a:pt x="1052623" y="4940416"/>
                </a:cubicBezTo>
                <a:cubicBezTo>
                  <a:pt x="1098262" y="4951826"/>
                  <a:pt x="1122153" y="4952195"/>
                  <a:pt x="1169581" y="4961681"/>
                </a:cubicBezTo>
                <a:cubicBezTo>
                  <a:pt x="1183910" y="4964547"/>
                  <a:pt x="1197697" y="4969912"/>
                  <a:pt x="1212111" y="4972314"/>
                </a:cubicBezTo>
                <a:cubicBezTo>
                  <a:pt x="1240297" y="4977012"/>
                  <a:pt x="1268885" y="4978906"/>
                  <a:pt x="1297172" y="4982947"/>
                </a:cubicBezTo>
                <a:cubicBezTo>
                  <a:pt x="1370311" y="4993395"/>
                  <a:pt x="1346938" y="4991995"/>
                  <a:pt x="1414130" y="5004212"/>
                </a:cubicBezTo>
                <a:cubicBezTo>
                  <a:pt x="1435341" y="5008068"/>
                  <a:pt x="1456660" y="5011300"/>
                  <a:pt x="1477925" y="5014844"/>
                </a:cubicBezTo>
                <a:cubicBezTo>
                  <a:pt x="1504891" y="5012597"/>
                  <a:pt x="1676655" y="4998992"/>
                  <a:pt x="1711841" y="4993579"/>
                </a:cubicBezTo>
                <a:cubicBezTo>
                  <a:pt x="1754742" y="4986979"/>
                  <a:pt x="1736595" y="4974384"/>
                  <a:pt x="1786269" y="4972314"/>
                </a:cubicBezTo>
                <a:lnTo>
                  <a:pt x="2764465" y="4940416"/>
                </a:lnTo>
                <a:lnTo>
                  <a:pt x="2828260" y="4919151"/>
                </a:lnTo>
                <a:cubicBezTo>
                  <a:pt x="2838893" y="4915607"/>
                  <a:pt x="2850133" y="4913531"/>
                  <a:pt x="2860158" y="4908519"/>
                </a:cubicBezTo>
                <a:cubicBezTo>
                  <a:pt x="2874335" y="4901431"/>
                  <a:pt x="2888204" y="4893691"/>
                  <a:pt x="2902688" y="4887254"/>
                </a:cubicBezTo>
                <a:cubicBezTo>
                  <a:pt x="2920129" y="4879502"/>
                  <a:pt x="2939485" y="4875808"/>
                  <a:pt x="2955851" y="4865988"/>
                </a:cubicBezTo>
                <a:cubicBezTo>
                  <a:pt x="2973429" y="4855441"/>
                  <a:pt x="3053875" y="4786897"/>
                  <a:pt x="3062176" y="4770295"/>
                </a:cubicBezTo>
                <a:cubicBezTo>
                  <a:pt x="3069264" y="4756118"/>
                  <a:pt x="3074228" y="4740663"/>
                  <a:pt x="3083441" y="4727765"/>
                </a:cubicBezTo>
                <a:cubicBezTo>
                  <a:pt x="3106155" y="4695966"/>
                  <a:pt x="3149153" y="4673324"/>
                  <a:pt x="3179134" y="4653337"/>
                </a:cubicBezTo>
                <a:cubicBezTo>
                  <a:pt x="3193879" y="4643507"/>
                  <a:pt x="3207488" y="4632072"/>
                  <a:pt x="3221665" y="4621440"/>
                </a:cubicBezTo>
                <a:cubicBezTo>
                  <a:pt x="3275051" y="4541360"/>
                  <a:pt x="3203071" y="4633835"/>
                  <a:pt x="3285460" y="4578909"/>
                </a:cubicBezTo>
                <a:cubicBezTo>
                  <a:pt x="3296092" y="4571821"/>
                  <a:pt x="3298235" y="4556563"/>
                  <a:pt x="3306725" y="4547012"/>
                </a:cubicBezTo>
                <a:cubicBezTo>
                  <a:pt x="3326705" y="4524535"/>
                  <a:pt x="3349256" y="4504481"/>
                  <a:pt x="3370521" y="4483216"/>
                </a:cubicBezTo>
                <a:cubicBezTo>
                  <a:pt x="3381153" y="4472584"/>
                  <a:pt x="3393396" y="4463348"/>
                  <a:pt x="3402418" y="4451319"/>
                </a:cubicBezTo>
                <a:cubicBezTo>
                  <a:pt x="3435630" y="4407036"/>
                  <a:pt x="3473043" y="4363232"/>
                  <a:pt x="3498111" y="4313095"/>
                </a:cubicBezTo>
                <a:cubicBezTo>
                  <a:pt x="3518677" y="4271963"/>
                  <a:pt x="3528033" y="4229635"/>
                  <a:pt x="3540641" y="4185505"/>
                </a:cubicBezTo>
                <a:cubicBezTo>
                  <a:pt x="3544185" y="4036649"/>
                  <a:pt x="3541986" y="3887545"/>
                  <a:pt x="3551274" y="3738937"/>
                </a:cubicBezTo>
                <a:cubicBezTo>
                  <a:pt x="3552672" y="3716565"/>
                  <a:pt x="3567499" y="3696983"/>
                  <a:pt x="3572539" y="3675142"/>
                </a:cubicBezTo>
                <a:cubicBezTo>
                  <a:pt x="3596687" y="3570502"/>
                  <a:pt x="3563301" y="3630521"/>
                  <a:pt x="3604437" y="3568816"/>
                </a:cubicBezTo>
                <a:cubicBezTo>
                  <a:pt x="3629370" y="3469080"/>
                  <a:pt x="3594414" y="3591364"/>
                  <a:pt x="3646967" y="3473123"/>
                </a:cubicBezTo>
                <a:cubicBezTo>
                  <a:pt x="3652902" y="3459769"/>
                  <a:pt x="3652469" y="3444276"/>
                  <a:pt x="3657600" y="3430593"/>
                </a:cubicBezTo>
                <a:cubicBezTo>
                  <a:pt x="3668531" y="3401444"/>
                  <a:pt x="3705167" y="3342814"/>
                  <a:pt x="3721395" y="3324267"/>
                </a:cubicBezTo>
                <a:cubicBezTo>
                  <a:pt x="3729810" y="3314650"/>
                  <a:pt x="3742660" y="3310090"/>
                  <a:pt x="3753293" y="3303002"/>
                </a:cubicBezTo>
                <a:cubicBezTo>
                  <a:pt x="3778064" y="3203914"/>
                  <a:pt x="3740504" y="3327964"/>
                  <a:pt x="3817088" y="3196677"/>
                </a:cubicBezTo>
                <a:cubicBezTo>
                  <a:pt x="3828383" y="3177315"/>
                  <a:pt x="3829077" y="3153287"/>
                  <a:pt x="3838353" y="3132881"/>
                </a:cubicBezTo>
                <a:cubicBezTo>
                  <a:pt x="3846905" y="3114068"/>
                  <a:pt x="3861009" y="3098203"/>
                  <a:pt x="3870251" y="3079719"/>
                </a:cubicBezTo>
                <a:cubicBezTo>
                  <a:pt x="3875263" y="3069694"/>
                  <a:pt x="3875871" y="3057846"/>
                  <a:pt x="3880883" y="3047821"/>
                </a:cubicBezTo>
                <a:cubicBezTo>
                  <a:pt x="3890125" y="3029337"/>
                  <a:pt x="3903539" y="3013142"/>
                  <a:pt x="3912781" y="2994658"/>
                </a:cubicBezTo>
                <a:cubicBezTo>
                  <a:pt x="3924852" y="2970516"/>
                  <a:pt x="3932608" y="2944372"/>
                  <a:pt x="3944679" y="2920230"/>
                </a:cubicBezTo>
                <a:cubicBezTo>
                  <a:pt x="3976757" y="2856074"/>
                  <a:pt x="3981999" y="2852748"/>
                  <a:pt x="4019107" y="2803272"/>
                </a:cubicBezTo>
                <a:cubicBezTo>
                  <a:pt x="4022651" y="2774919"/>
                  <a:pt x="4023314" y="2746054"/>
                  <a:pt x="4029739" y="2718212"/>
                </a:cubicBezTo>
                <a:cubicBezTo>
                  <a:pt x="4034031" y="2699615"/>
                  <a:pt x="4044302" y="2682920"/>
                  <a:pt x="4051004" y="2665049"/>
                </a:cubicBezTo>
                <a:cubicBezTo>
                  <a:pt x="4054939" y="2654555"/>
                  <a:pt x="4058093" y="2643784"/>
                  <a:pt x="4061637" y="2633151"/>
                </a:cubicBezTo>
                <a:cubicBezTo>
                  <a:pt x="4065181" y="2583532"/>
                  <a:pt x="4065835" y="2533622"/>
                  <a:pt x="4072269" y="2484295"/>
                </a:cubicBezTo>
                <a:cubicBezTo>
                  <a:pt x="4076495" y="2451894"/>
                  <a:pt x="4090283" y="2421116"/>
                  <a:pt x="4093534" y="2388602"/>
                </a:cubicBezTo>
                <a:cubicBezTo>
                  <a:pt x="4100948" y="2314460"/>
                  <a:pt x="4100623" y="2239747"/>
                  <a:pt x="4104167" y="2165319"/>
                </a:cubicBezTo>
                <a:cubicBezTo>
                  <a:pt x="4100623" y="1732928"/>
                  <a:pt x="4103666" y="1300433"/>
                  <a:pt x="4093534" y="868147"/>
                </a:cubicBezTo>
                <a:cubicBezTo>
                  <a:pt x="4093009" y="845738"/>
                  <a:pt x="4077705" y="826097"/>
                  <a:pt x="4072269" y="804351"/>
                </a:cubicBezTo>
                <a:cubicBezTo>
                  <a:pt x="4043188" y="688023"/>
                  <a:pt x="4087314" y="791910"/>
                  <a:pt x="4029739" y="676761"/>
                </a:cubicBezTo>
                <a:cubicBezTo>
                  <a:pt x="4017073" y="626092"/>
                  <a:pt x="4013378" y="598240"/>
                  <a:pt x="3976576" y="549170"/>
                </a:cubicBezTo>
                <a:cubicBezTo>
                  <a:pt x="3965944" y="534993"/>
                  <a:pt x="3958292" y="517985"/>
                  <a:pt x="3944679" y="506640"/>
                </a:cubicBezTo>
                <a:cubicBezTo>
                  <a:pt x="3936069" y="499465"/>
                  <a:pt x="3922806" y="501019"/>
                  <a:pt x="3912781" y="496007"/>
                </a:cubicBezTo>
                <a:cubicBezTo>
                  <a:pt x="3901351" y="490292"/>
                  <a:pt x="3893123" y="478414"/>
                  <a:pt x="3880883" y="474742"/>
                </a:cubicBezTo>
                <a:cubicBezTo>
                  <a:pt x="3863029" y="469386"/>
                  <a:pt x="3718227" y="454306"/>
                  <a:pt x="3710762" y="453477"/>
                </a:cubicBezTo>
                <a:cubicBezTo>
                  <a:pt x="3594617" y="414762"/>
                  <a:pt x="3648235" y="427106"/>
                  <a:pt x="3551274" y="410947"/>
                </a:cubicBezTo>
                <a:cubicBezTo>
                  <a:pt x="3539306" y="406160"/>
                  <a:pt x="3485918" y="383596"/>
                  <a:pt x="3466214" y="379049"/>
                </a:cubicBezTo>
                <a:cubicBezTo>
                  <a:pt x="3399938" y="363755"/>
                  <a:pt x="3359043" y="357643"/>
                  <a:pt x="3296093" y="347151"/>
                </a:cubicBezTo>
                <a:cubicBezTo>
                  <a:pt x="3274828" y="332974"/>
                  <a:pt x="3255889" y="314451"/>
                  <a:pt x="3232297" y="304621"/>
                </a:cubicBezTo>
                <a:cubicBezTo>
                  <a:pt x="3212397" y="296329"/>
                  <a:pt x="3189547" y="298665"/>
                  <a:pt x="3168502" y="293988"/>
                </a:cubicBezTo>
                <a:cubicBezTo>
                  <a:pt x="3157561" y="291557"/>
                  <a:pt x="3147237" y="286900"/>
                  <a:pt x="3136604" y="283356"/>
                </a:cubicBezTo>
                <a:cubicBezTo>
                  <a:pt x="3080541" y="245980"/>
                  <a:pt x="3130835" y="274345"/>
                  <a:pt x="3062176" y="251458"/>
                </a:cubicBezTo>
                <a:cubicBezTo>
                  <a:pt x="2890735" y="194310"/>
                  <a:pt x="3123837" y="261557"/>
                  <a:pt x="2955851" y="219561"/>
                </a:cubicBezTo>
                <a:cubicBezTo>
                  <a:pt x="2944978" y="216843"/>
                  <a:pt x="2934688" y="212149"/>
                  <a:pt x="2923953" y="208928"/>
                </a:cubicBezTo>
                <a:cubicBezTo>
                  <a:pt x="2786824" y="167789"/>
                  <a:pt x="2909750" y="207738"/>
                  <a:pt x="2785730" y="166398"/>
                </a:cubicBezTo>
                <a:cubicBezTo>
                  <a:pt x="2770693" y="161386"/>
                  <a:pt x="2757916" y="151020"/>
                  <a:pt x="2743200" y="145133"/>
                </a:cubicBezTo>
                <a:cubicBezTo>
                  <a:pt x="2722388" y="136808"/>
                  <a:pt x="2698625" y="135400"/>
                  <a:pt x="2679404" y="123867"/>
                </a:cubicBezTo>
                <a:cubicBezTo>
                  <a:pt x="2581387" y="65059"/>
                  <a:pt x="2673649" y="115186"/>
                  <a:pt x="2562446" y="70705"/>
                </a:cubicBezTo>
                <a:cubicBezTo>
                  <a:pt x="2547730" y="64818"/>
                  <a:pt x="2534632" y="55327"/>
                  <a:pt x="2519916" y="49440"/>
                </a:cubicBezTo>
                <a:cubicBezTo>
                  <a:pt x="2499104" y="41115"/>
                  <a:pt x="2456121" y="28174"/>
                  <a:pt x="2456121" y="28174"/>
                </a:cubicBezTo>
                <a:cubicBezTo>
                  <a:pt x="2449032" y="21086"/>
                  <a:pt x="2444876" y="7195"/>
                  <a:pt x="2434855" y="6909"/>
                </a:cubicBezTo>
                <a:cubicBezTo>
                  <a:pt x="2430316" y="6779"/>
                  <a:pt x="2160743" y="-18395"/>
                  <a:pt x="2052083" y="28174"/>
                </a:cubicBezTo>
                <a:cubicBezTo>
                  <a:pt x="2017066" y="43182"/>
                  <a:pt x="2012189" y="52398"/>
                  <a:pt x="1977655" y="60072"/>
                </a:cubicBezTo>
                <a:cubicBezTo>
                  <a:pt x="1956610" y="64749"/>
                  <a:pt x="1935125" y="67161"/>
                  <a:pt x="1913860" y="70705"/>
                </a:cubicBezTo>
                <a:cubicBezTo>
                  <a:pt x="1772807" y="141232"/>
                  <a:pt x="1948945" y="55669"/>
                  <a:pt x="1839432" y="102602"/>
                </a:cubicBezTo>
                <a:cubicBezTo>
                  <a:pt x="1708966" y="158515"/>
                  <a:pt x="1871773" y="91748"/>
                  <a:pt x="1765004" y="145133"/>
                </a:cubicBezTo>
                <a:cubicBezTo>
                  <a:pt x="1754980" y="150145"/>
                  <a:pt x="1743739" y="152221"/>
                  <a:pt x="1733107" y="155765"/>
                </a:cubicBezTo>
                <a:cubicBezTo>
                  <a:pt x="1693895" y="194977"/>
                  <a:pt x="1689075" y="206748"/>
                  <a:pt x="1648046" y="230193"/>
                </a:cubicBezTo>
                <a:cubicBezTo>
                  <a:pt x="1634284" y="238057"/>
                  <a:pt x="1619693" y="244370"/>
                  <a:pt x="1605516" y="251458"/>
                </a:cubicBezTo>
                <a:cubicBezTo>
                  <a:pt x="1598428" y="262091"/>
                  <a:pt x="1594068" y="275175"/>
                  <a:pt x="1584251" y="283356"/>
                </a:cubicBezTo>
                <a:cubicBezTo>
                  <a:pt x="1503308" y="350809"/>
                  <a:pt x="1572268" y="258802"/>
                  <a:pt x="1520455" y="336519"/>
                </a:cubicBezTo>
                <a:cubicBezTo>
                  <a:pt x="1497775" y="404562"/>
                  <a:pt x="1498390" y="388962"/>
                  <a:pt x="1520455" y="506640"/>
                </a:cubicBezTo>
                <a:cubicBezTo>
                  <a:pt x="1522810" y="519200"/>
                  <a:pt x="1532685" y="529501"/>
                  <a:pt x="1541721" y="538537"/>
                </a:cubicBezTo>
                <a:cubicBezTo>
                  <a:pt x="1550757" y="547573"/>
                  <a:pt x="1568302" y="556258"/>
                  <a:pt x="1573618" y="559802"/>
                </a:cubicBezTo>
                <a:close/>
              </a:path>
            </a:pathLst>
          </a:custGeom>
          <a:solidFill>
            <a:schemeClr val="accent1"/>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Arial" pitchFamily="34" charset="0"/>
            </a:endParaRPr>
          </a:p>
        </p:txBody>
      </p:sp>
      <p:cxnSp>
        <p:nvCxnSpPr>
          <p:cNvPr id="6" name="Straight Connector 5"/>
          <p:cNvCxnSpPr/>
          <p:nvPr/>
        </p:nvCxnSpPr>
        <p:spPr bwMode="auto">
          <a:xfrm>
            <a:off x="5029200" y="974651"/>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8" name="Straight Arrow Connector 7"/>
          <p:cNvCxnSpPr/>
          <p:nvPr/>
        </p:nvCxnSpPr>
        <p:spPr bwMode="auto">
          <a:xfrm>
            <a:off x="4648200" y="1201479"/>
            <a:ext cx="762000" cy="0"/>
          </a:xfrm>
          <a:prstGeom prst="straightConnector1">
            <a:avLst/>
          </a:prstGeom>
          <a:noFill/>
          <a:ln w="38100" cap="flat" cmpd="sng" algn="ctr">
            <a:solidFill>
              <a:srgbClr val="FF0000"/>
            </a:solidFill>
            <a:prstDash val="solid"/>
            <a:round/>
            <a:headEnd type="arrow"/>
            <a:tailEnd type="arrow"/>
          </a:ln>
          <a:effectLst/>
        </p:spPr>
      </p:cxnSp>
      <p:cxnSp>
        <p:nvCxnSpPr>
          <p:cNvPr id="11" name="Straight Connector 10"/>
          <p:cNvCxnSpPr/>
          <p:nvPr/>
        </p:nvCxnSpPr>
        <p:spPr bwMode="auto">
          <a:xfrm>
            <a:off x="4376370" y="1446028"/>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2" name="Straight Arrow Connector 11"/>
          <p:cNvCxnSpPr/>
          <p:nvPr/>
        </p:nvCxnSpPr>
        <p:spPr bwMode="auto">
          <a:xfrm>
            <a:off x="3995370" y="1672856"/>
            <a:ext cx="762000" cy="0"/>
          </a:xfrm>
          <a:prstGeom prst="straightConnector1">
            <a:avLst/>
          </a:prstGeom>
          <a:noFill/>
          <a:ln w="38100" cap="flat" cmpd="sng" algn="ctr">
            <a:solidFill>
              <a:srgbClr val="FF0000"/>
            </a:solidFill>
            <a:prstDash val="solid"/>
            <a:round/>
            <a:headEnd type="arrow"/>
            <a:tailEnd type="arrow"/>
          </a:ln>
          <a:effectLst/>
        </p:spPr>
      </p:cxnSp>
      <p:cxnSp>
        <p:nvCxnSpPr>
          <p:cNvPr id="13" name="Straight Connector 12"/>
          <p:cNvCxnSpPr/>
          <p:nvPr/>
        </p:nvCxnSpPr>
        <p:spPr bwMode="auto">
          <a:xfrm>
            <a:off x="3886200" y="1982972"/>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5" name="Straight Connector 14"/>
          <p:cNvCxnSpPr/>
          <p:nvPr/>
        </p:nvCxnSpPr>
        <p:spPr bwMode="auto">
          <a:xfrm>
            <a:off x="3886200" y="2438400"/>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6" name="Straight Arrow Connector 15"/>
          <p:cNvCxnSpPr/>
          <p:nvPr/>
        </p:nvCxnSpPr>
        <p:spPr bwMode="auto">
          <a:xfrm>
            <a:off x="3505200" y="2438400"/>
            <a:ext cx="762000" cy="0"/>
          </a:xfrm>
          <a:prstGeom prst="straightConnector1">
            <a:avLst/>
          </a:prstGeom>
          <a:noFill/>
          <a:ln w="38100" cap="flat" cmpd="sng" algn="ctr">
            <a:solidFill>
              <a:srgbClr val="FF0000"/>
            </a:solidFill>
            <a:prstDash val="solid"/>
            <a:round/>
            <a:headEnd type="arrow"/>
            <a:tailEnd type="arrow"/>
          </a:ln>
          <a:effectLst/>
        </p:spPr>
      </p:cxnSp>
      <p:cxnSp>
        <p:nvCxnSpPr>
          <p:cNvPr id="17" name="Straight Connector 16"/>
          <p:cNvCxnSpPr/>
          <p:nvPr/>
        </p:nvCxnSpPr>
        <p:spPr bwMode="auto">
          <a:xfrm>
            <a:off x="4038600" y="28991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18" name="Straight Arrow Connector 17"/>
          <p:cNvCxnSpPr/>
          <p:nvPr/>
        </p:nvCxnSpPr>
        <p:spPr bwMode="auto">
          <a:xfrm>
            <a:off x="3657600" y="3125972"/>
            <a:ext cx="762000" cy="0"/>
          </a:xfrm>
          <a:prstGeom prst="straightConnector1">
            <a:avLst/>
          </a:prstGeom>
          <a:noFill/>
          <a:ln w="38100" cap="flat" cmpd="sng" algn="ctr">
            <a:solidFill>
              <a:srgbClr val="FF0000"/>
            </a:solidFill>
            <a:prstDash val="solid"/>
            <a:round/>
            <a:headEnd type="arrow"/>
            <a:tailEnd type="arrow"/>
          </a:ln>
          <a:effectLst/>
        </p:spPr>
      </p:cxnSp>
      <p:cxnSp>
        <p:nvCxnSpPr>
          <p:cNvPr id="19" name="Straight Connector 18"/>
          <p:cNvCxnSpPr/>
          <p:nvPr/>
        </p:nvCxnSpPr>
        <p:spPr bwMode="auto">
          <a:xfrm>
            <a:off x="4114800" y="3352800"/>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0" name="Straight Arrow Connector 19"/>
          <p:cNvCxnSpPr/>
          <p:nvPr/>
        </p:nvCxnSpPr>
        <p:spPr bwMode="auto">
          <a:xfrm>
            <a:off x="3733800" y="3579628"/>
            <a:ext cx="762000" cy="0"/>
          </a:xfrm>
          <a:prstGeom prst="straightConnector1">
            <a:avLst/>
          </a:prstGeom>
          <a:noFill/>
          <a:ln w="38100" cap="flat" cmpd="sng" algn="ctr">
            <a:solidFill>
              <a:srgbClr val="FF0000"/>
            </a:solidFill>
            <a:prstDash val="solid"/>
            <a:round/>
            <a:headEnd type="arrow"/>
            <a:tailEnd type="arrow"/>
          </a:ln>
          <a:effectLst/>
        </p:spPr>
      </p:cxnSp>
      <p:cxnSp>
        <p:nvCxnSpPr>
          <p:cNvPr id="21" name="Straight Connector 20"/>
          <p:cNvCxnSpPr/>
          <p:nvPr/>
        </p:nvCxnSpPr>
        <p:spPr bwMode="auto">
          <a:xfrm>
            <a:off x="4343400" y="38135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2" name="Straight Arrow Connector 21"/>
          <p:cNvCxnSpPr/>
          <p:nvPr/>
        </p:nvCxnSpPr>
        <p:spPr bwMode="auto">
          <a:xfrm>
            <a:off x="3962400" y="4040372"/>
            <a:ext cx="762000" cy="0"/>
          </a:xfrm>
          <a:prstGeom prst="straightConnector1">
            <a:avLst/>
          </a:prstGeom>
          <a:noFill/>
          <a:ln w="38100" cap="flat" cmpd="sng" algn="ctr">
            <a:solidFill>
              <a:srgbClr val="FF0000"/>
            </a:solidFill>
            <a:prstDash val="solid"/>
            <a:round/>
            <a:headEnd type="arrow"/>
            <a:tailEnd type="arrow"/>
          </a:ln>
          <a:effectLst/>
        </p:spPr>
      </p:cxnSp>
      <p:cxnSp>
        <p:nvCxnSpPr>
          <p:cNvPr id="23" name="Straight Connector 22"/>
          <p:cNvCxnSpPr/>
          <p:nvPr/>
        </p:nvCxnSpPr>
        <p:spPr bwMode="auto">
          <a:xfrm>
            <a:off x="4572000" y="42707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4" name="Straight Arrow Connector 23"/>
          <p:cNvCxnSpPr/>
          <p:nvPr/>
        </p:nvCxnSpPr>
        <p:spPr bwMode="auto">
          <a:xfrm>
            <a:off x="4191000" y="4497572"/>
            <a:ext cx="762000" cy="0"/>
          </a:xfrm>
          <a:prstGeom prst="straightConnector1">
            <a:avLst/>
          </a:prstGeom>
          <a:noFill/>
          <a:ln w="38100" cap="flat" cmpd="sng" algn="ctr">
            <a:solidFill>
              <a:srgbClr val="FF0000"/>
            </a:solidFill>
            <a:prstDash val="solid"/>
            <a:round/>
            <a:headEnd type="arrow"/>
            <a:tailEnd type="arrow"/>
          </a:ln>
          <a:effectLst/>
        </p:spPr>
      </p:cxnSp>
      <p:cxnSp>
        <p:nvCxnSpPr>
          <p:cNvPr id="25" name="Straight Connector 24"/>
          <p:cNvCxnSpPr/>
          <p:nvPr/>
        </p:nvCxnSpPr>
        <p:spPr bwMode="auto">
          <a:xfrm>
            <a:off x="4724400" y="4727944"/>
            <a:ext cx="0" cy="453656"/>
          </a:xfrm>
          <a:prstGeom prst="line">
            <a:avLst/>
          </a:prstGeom>
          <a:noFill/>
          <a:ln w="38100" cap="flat" cmpd="sng" algn="ctr">
            <a:solidFill>
              <a:schemeClr val="accent2"/>
            </a:solidFill>
            <a:prstDash val="solid"/>
            <a:round/>
            <a:headEnd type="none" w="med" len="med"/>
            <a:tailEnd type="none" w="med" len="med"/>
          </a:ln>
          <a:effectLst/>
        </p:spPr>
      </p:cxnSp>
      <p:cxnSp>
        <p:nvCxnSpPr>
          <p:cNvPr id="26" name="Straight Arrow Connector 25"/>
          <p:cNvCxnSpPr/>
          <p:nvPr/>
        </p:nvCxnSpPr>
        <p:spPr bwMode="auto">
          <a:xfrm>
            <a:off x="4343400" y="4954772"/>
            <a:ext cx="762000" cy="0"/>
          </a:xfrm>
          <a:prstGeom prst="straightConnector1">
            <a:avLst/>
          </a:prstGeom>
          <a:noFill/>
          <a:ln w="38100" cap="flat" cmpd="sng" algn="ctr">
            <a:solidFill>
              <a:srgbClr val="FF0000"/>
            </a:solidFill>
            <a:prstDash val="solid"/>
            <a:round/>
            <a:headEnd type="arrow"/>
            <a:tailEnd type="arrow"/>
          </a:ln>
          <a:effectLst/>
        </p:spPr>
      </p:cxnSp>
    </p:spTree>
    <p:extLst>
      <p:ext uri="{BB962C8B-B14F-4D97-AF65-F5344CB8AC3E}">
        <p14:creationId xmlns:p14="http://schemas.microsoft.com/office/powerpoint/2010/main" val="14375898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5" descr="0316c"/>
          <p:cNvPicPr>
            <a:picLocks noChangeAspect="1" noChangeArrowheads="1"/>
          </p:cNvPicPr>
          <p:nvPr/>
        </p:nvPicPr>
        <p:blipFill>
          <a:blip r:embed="rId3" cstate="print"/>
          <a:srcRect/>
          <a:stretch>
            <a:fillRect/>
          </a:stretch>
        </p:blipFill>
        <p:spPr bwMode="auto">
          <a:xfrm>
            <a:off x="88900" y="1584325"/>
            <a:ext cx="8966200" cy="3989388"/>
          </a:xfrm>
          <a:prstGeom prst="rect">
            <a:avLst/>
          </a:prstGeom>
          <a:noFill/>
          <a:ln w="9525">
            <a:noFill/>
            <a:miter lim="800000"/>
            <a:headEnd/>
            <a:tailEnd/>
          </a:ln>
        </p:spPr>
      </p:pic>
      <p:sp>
        <p:nvSpPr>
          <p:cNvPr id="66563" name="Rectangle 3" hidden="1"/>
          <p:cNvSpPr>
            <a:spLocks noGrp="1" noChangeArrowheads="1"/>
          </p:cNvSpPr>
          <p:nvPr>
            <p:ph type="title"/>
          </p:nvPr>
        </p:nvSpPr>
        <p:spPr/>
        <p:txBody>
          <a:bodyPr/>
          <a:lstStyle/>
          <a:p>
            <a:r>
              <a:rPr lang="en-US" smtClean="0"/>
              <a:t>	</a:t>
            </a:r>
          </a:p>
        </p:txBody>
      </p:sp>
      <p:sp>
        <p:nvSpPr>
          <p:cNvPr id="66564" name="Rectangle 4"/>
          <p:cNvSpPr>
            <a:spLocks noChangeArrowheads="1"/>
          </p:cNvSpPr>
          <p:nvPr/>
        </p:nvSpPr>
        <p:spPr bwMode="auto">
          <a:xfrm>
            <a:off x="7662862" y="6301556"/>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3-17, </a:t>
            </a:r>
            <a:r>
              <a:rPr lang="en-US" sz="1400" dirty="0">
                <a:solidFill>
                  <a:schemeClr val="tx1"/>
                </a:solidFill>
              </a:rPr>
              <a:t>p. </a:t>
            </a:r>
            <a:r>
              <a:rPr lang="en-US" sz="1400" dirty="0" smtClean="0">
                <a:solidFill>
                  <a:schemeClr val="tx1"/>
                </a:solidFill>
              </a:rPr>
              <a:t>78,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p</a:t>
            </a:r>
            <a:r>
              <a:rPr lang="en-US" sz="1400" dirty="0"/>
              <a:t>. 80</a:t>
            </a:r>
            <a:r>
              <a:rPr lang="en-US" sz="1400" dirty="0" smtClean="0"/>
              <a:t>,</a:t>
            </a:r>
            <a:r>
              <a:rPr lang="en-US" sz="1400" dirty="0" smtClean="0">
                <a:solidFill>
                  <a:srgbClr val="0066FF"/>
                </a:solidFill>
              </a:rPr>
              <a:t> </a:t>
            </a:r>
            <a:r>
              <a:rPr lang="en-US" sz="1400" dirty="0" smtClean="0">
                <a:solidFill>
                  <a:schemeClr val="tx1"/>
                </a:solidFill>
              </a:rPr>
              <a:t>91</a:t>
            </a:r>
            <a:endParaRPr lang="en-US" sz="1400" dirty="0">
              <a:solidFill>
                <a:schemeClr val="tx1"/>
              </a:solidFill>
            </a:endParaRPr>
          </a:p>
        </p:txBody>
      </p:sp>
      <p:sp>
        <p:nvSpPr>
          <p:cNvPr id="66565" name="Text Box 5"/>
          <p:cNvSpPr txBox="1">
            <a:spLocks noChangeArrowheads="1"/>
          </p:cNvSpPr>
          <p:nvPr/>
        </p:nvSpPr>
        <p:spPr bwMode="auto">
          <a:xfrm>
            <a:off x="6096000" y="762000"/>
            <a:ext cx="2349500" cy="915988"/>
          </a:xfrm>
          <a:prstGeom prst="rect">
            <a:avLst/>
          </a:prstGeom>
          <a:noFill/>
          <a:ln w="9525">
            <a:noFill/>
            <a:miter lim="800000"/>
            <a:headEnd/>
            <a:tailEnd/>
          </a:ln>
        </p:spPr>
        <p:txBody>
          <a:bodyPr>
            <a:spAutoFit/>
          </a:bodyPr>
          <a:lstStyle/>
          <a:p>
            <a:r>
              <a:rPr lang="en-US">
                <a:solidFill>
                  <a:srgbClr val="000000"/>
                </a:solidFill>
              </a:rPr>
              <a:t>Divergent boundary (constructive)</a:t>
            </a:r>
          </a:p>
        </p:txBody>
      </p:sp>
      <p:sp>
        <p:nvSpPr>
          <p:cNvPr id="66566" name="Text Box 6"/>
          <p:cNvSpPr txBox="1">
            <a:spLocks noChangeArrowheads="1"/>
          </p:cNvSpPr>
          <p:nvPr/>
        </p:nvSpPr>
        <p:spPr bwMode="auto">
          <a:xfrm>
            <a:off x="2895600" y="1143000"/>
            <a:ext cx="952500" cy="366713"/>
          </a:xfrm>
          <a:prstGeom prst="rect">
            <a:avLst/>
          </a:prstGeom>
          <a:noFill/>
          <a:ln w="9525">
            <a:noFill/>
            <a:miter lim="800000"/>
            <a:headEnd/>
            <a:tailEnd/>
          </a:ln>
        </p:spPr>
        <p:txBody>
          <a:bodyPr>
            <a:spAutoFit/>
          </a:bodyPr>
          <a:lstStyle/>
          <a:p>
            <a:r>
              <a:rPr lang="en-US">
                <a:solidFill>
                  <a:srgbClr val="000000"/>
                </a:solidFill>
              </a:rPr>
              <a:t>Trench</a:t>
            </a:r>
          </a:p>
        </p:txBody>
      </p:sp>
      <p:sp>
        <p:nvSpPr>
          <p:cNvPr id="66567" name="Text Box 9"/>
          <p:cNvSpPr txBox="1">
            <a:spLocks noChangeArrowheads="1"/>
          </p:cNvSpPr>
          <p:nvPr/>
        </p:nvSpPr>
        <p:spPr bwMode="auto">
          <a:xfrm rot="-3690638">
            <a:off x="952501" y="2305050"/>
            <a:ext cx="2565400" cy="581025"/>
          </a:xfrm>
          <a:prstGeom prst="rect">
            <a:avLst/>
          </a:prstGeom>
          <a:noFill/>
          <a:ln w="9525">
            <a:noFill/>
            <a:miter lim="800000"/>
            <a:headEnd/>
            <a:tailEnd/>
          </a:ln>
        </p:spPr>
        <p:txBody>
          <a:bodyPr>
            <a:spAutoFit/>
          </a:bodyPr>
          <a:lstStyle/>
          <a:p>
            <a:r>
              <a:rPr lang="en-US">
                <a:solidFill>
                  <a:srgbClr val="000000"/>
                </a:solidFill>
              </a:rPr>
              <a:t>Convergent boundary (destructive)</a:t>
            </a:r>
          </a:p>
        </p:txBody>
      </p:sp>
      <p:sp>
        <p:nvSpPr>
          <p:cNvPr id="66568" name="Text Box 10"/>
          <p:cNvSpPr txBox="1">
            <a:spLocks noChangeArrowheads="1"/>
          </p:cNvSpPr>
          <p:nvPr/>
        </p:nvSpPr>
        <p:spPr bwMode="auto">
          <a:xfrm>
            <a:off x="5791200" y="2895600"/>
            <a:ext cx="2425700" cy="915988"/>
          </a:xfrm>
          <a:prstGeom prst="rect">
            <a:avLst/>
          </a:prstGeom>
          <a:noFill/>
          <a:ln w="9525">
            <a:noFill/>
            <a:miter lim="800000"/>
            <a:headEnd/>
            <a:tailEnd/>
          </a:ln>
        </p:spPr>
        <p:txBody>
          <a:bodyPr>
            <a:spAutoFit/>
          </a:bodyPr>
          <a:lstStyle/>
          <a:p>
            <a:r>
              <a:rPr lang="en-US">
                <a:solidFill>
                  <a:srgbClr val="000000"/>
                </a:solidFill>
              </a:rPr>
              <a:t>Transform boundary (conservative)</a:t>
            </a:r>
          </a:p>
        </p:txBody>
      </p:sp>
      <p:sp>
        <p:nvSpPr>
          <p:cNvPr id="66569" name="Text Box 12"/>
          <p:cNvSpPr txBox="1">
            <a:spLocks noChangeArrowheads="1"/>
          </p:cNvSpPr>
          <p:nvPr/>
        </p:nvSpPr>
        <p:spPr bwMode="auto">
          <a:xfrm>
            <a:off x="4046538" y="3048000"/>
            <a:ext cx="317500" cy="366713"/>
          </a:xfrm>
          <a:prstGeom prst="rect">
            <a:avLst/>
          </a:prstGeom>
          <a:noFill/>
          <a:ln w="9525">
            <a:noFill/>
            <a:miter lim="800000"/>
            <a:headEnd/>
            <a:tailEnd/>
          </a:ln>
        </p:spPr>
        <p:txBody>
          <a:bodyPr>
            <a:spAutoFit/>
          </a:bodyPr>
          <a:lstStyle/>
          <a:p>
            <a:r>
              <a:rPr lang="en-US">
                <a:solidFill>
                  <a:srgbClr val="000000"/>
                </a:solidFill>
              </a:rPr>
              <a:t>1</a:t>
            </a:r>
          </a:p>
        </p:txBody>
      </p:sp>
      <p:sp>
        <p:nvSpPr>
          <p:cNvPr id="66570" name="Text Box 13"/>
          <p:cNvSpPr txBox="1">
            <a:spLocks noChangeArrowheads="1"/>
          </p:cNvSpPr>
          <p:nvPr/>
        </p:nvSpPr>
        <p:spPr bwMode="auto">
          <a:xfrm>
            <a:off x="3276600" y="4403725"/>
            <a:ext cx="1447800" cy="641350"/>
          </a:xfrm>
          <a:prstGeom prst="rect">
            <a:avLst/>
          </a:prstGeom>
          <a:noFill/>
          <a:ln w="9525">
            <a:noFill/>
            <a:miter lim="800000"/>
            <a:headEnd/>
            <a:tailEnd/>
          </a:ln>
        </p:spPr>
        <p:txBody>
          <a:bodyPr>
            <a:spAutoFit/>
          </a:bodyPr>
          <a:lstStyle/>
          <a:p>
            <a:r>
              <a:rPr lang="en-US">
                <a:solidFill>
                  <a:srgbClr val="000000"/>
                </a:solidFill>
              </a:rPr>
              <a:t>Rising magma</a:t>
            </a:r>
          </a:p>
        </p:txBody>
      </p:sp>
      <p:sp>
        <p:nvSpPr>
          <p:cNvPr id="66571" name="Text Box 14"/>
          <p:cNvSpPr txBox="1">
            <a:spLocks noChangeArrowheads="1"/>
          </p:cNvSpPr>
          <p:nvPr/>
        </p:nvSpPr>
        <p:spPr bwMode="auto">
          <a:xfrm>
            <a:off x="3130550" y="5029200"/>
            <a:ext cx="1854200" cy="366713"/>
          </a:xfrm>
          <a:prstGeom prst="rect">
            <a:avLst/>
          </a:prstGeom>
          <a:noFill/>
          <a:ln w="9525">
            <a:noFill/>
            <a:miter lim="800000"/>
            <a:headEnd/>
            <a:tailEnd/>
          </a:ln>
        </p:spPr>
        <p:txBody>
          <a:bodyPr>
            <a:spAutoFit/>
          </a:bodyPr>
          <a:lstStyle/>
          <a:p>
            <a:r>
              <a:rPr lang="en-US">
                <a:solidFill>
                  <a:srgbClr val="000000"/>
                </a:solidFill>
              </a:rPr>
              <a:t>Asthenosphere</a:t>
            </a:r>
          </a:p>
        </p:txBody>
      </p:sp>
      <p:sp>
        <p:nvSpPr>
          <p:cNvPr id="66572" name="Line 16"/>
          <p:cNvSpPr>
            <a:spLocks noChangeShapeType="1"/>
          </p:cNvSpPr>
          <p:nvPr/>
        </p:nvSpPr>
        <p:spPr bwMode="auto">
          <a:xfrm>
            <a:off x="5502275" y="2730500"/>
            <a:ext cx="341313" cy="196850"/>
          </a:xfrm>
          <a:prstGeom prst="line">
            <a:avLst/>
          </a:prstGeom>
          <a:noFill/>
          <a:ln w="19050">
            <a:solidFill>
              <a:schemeClr val="tx1"/>
            </a:solidFill>
            <a:round/>
            <a:headEnd/>
            <a:tailEnd/>
          </a:ln>
        </p:spPr>
        <p:txBody>
          <a:bodyPr wrap="none" anchor="ctr"/>
          <a:lstStyle/>
          <a:p>
            <a:endParaRPr lang="en-US"/>
          </a:p>
        </p:txBody>
      </p:sp>
      <p:sp>
        <p:nvSpPr>
          <p:cNvPr id="66573" name="Line 17"/>
          <p:cNvSpPr>
            <a:spLocks noChangeShapeType="1"/>
          </p:cNvSpPr>
          <p:nvPr/>
        </p:nvSpPr>
        <p:spPr bwMode="auto">
          <a:xfrm flipH="1">
            <a:off x="3211513" y="1447800"/>
            <a:ext cx="141287" cy="311150"/>
          </a:xfrm>
          <a:prstGeom prst="line">
            <a:avLst/>
          </a:prstGeom>
          <a:noFill/>
          <a:ln w="19050">
            <a:solidFill>
              <a:schemeClr val="tx1"/>
            </a:solidFill>
            <a:round/>
            <a:headEnd/>
            <a:tailEnd/>
          </a:ln>
        </p:spPr>
        <p:txBody>
          <a:bodyPr wrap="none" anchor="ctr"/>
          <a:lstStyle/>
          <a:p>
            <a:endParaRPr lang="en-US"/>
          </a:p>
        </p:txBody>
      </p:sp>
      <p:sp>
        <p:nvSpPr>
          <p:cNvPr id="66574" name="Line 18"/>
          <p:cNvSpPr>
            <a:spLocks noChangeShapeType="1"/>
          </p:cNvSpPr>
          <p:nvPr/>
        </p:nvSpPr>
        <p:spPr bwMode="auto">
          <a:xfrm>
            <a:off x="7170738" y="1371600"/>
            <a:ext cx="0" cy="328613"/>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Transform Boundaries</a:t>
            </a:r>
            <a:endParaRPr lang="en-US" smtClean="0">
              <a:latin typeface="ArialMT" charset="0"/>
            </a:endParaRPr>
          </a:p>
        </p:txBody>
      </p:sp>
    </p:spTree>
    <p:controls>
      <mc:AlternateContent xmlns:mc="http://schemas.openxmlformats.org/markup-compatibility/2006">
        <mc:Choice xmlns:v="urn:schemas-microsoft-com:vml" Requires="v">
          <p:control spid="2072"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0" descr="0325b"/>
          <p:cNvPicPr>
            <a:picLocks noChangeAspect="1" noChangeArrowheads="1"/>
          </p:cNvPicPr>
          <p:nvPr/>
        </p:nvPicPr>
        <p:blipFill>
          <a:blip r:embed="rId3" cstate="print"/>
          <a:srcRect/>
          <a:stretch>
            <a:fillRect/>
          </a:stretch>
        </p:blipFill>
        <p:spPr bwMode="auto">
          <a:xfrm>
            <a:off x="2798763" y="0"/>
            <a:ext cx="3629025" cy="6705600"/>
          </a:xfrm>
          <a:prstGeom prst="rect">
            <a:avLst/>
          </a:prstGeom>
          <a:noFill/>
          <a:ln w="9525">
            <a:noFill/>
            <a:miter lim="800000"/>
            <a:headEnd/>
            <a:tailEnd/>
          </a:ln>
        </p:spPr>
      </p:pic>
      <p:sp>
        <p:nvSpPr>
          <p:cNvPr id="67587" name="Rectangle 3" hidden="1"/>
          <p:cNvSpPr>
            <a:spLocks noGrp="1" noChangeArrowheads="1"/>
          </p:cNvSpPr>
          <p:nvPr>
            <p:ph type="title"/>
          </p:nvPr>
        </p:nvSpPr>
        <p:spPr/>
        <p:txBody>
          <a:bodyPr/>
          <a:lstStyle/>
          <a:p>
            <a:r>
              <a:rPr lang="en-US" smtClean="0"/>
              <a:t>	</a:t>
            </a:r>
          </a:p>
        </p:txBody>
      </p:sp>
      <p:sp>
        <p:nvSpPr>
          <p:cNvPr id="67588" name="Rectangle 4"/>
          <p:cNvSpPr>
            <a:spLocks noChangeArrowheads="1"/>
          </p:cNvSpPr>
          <p:nvPr/>
        </p:nvSpPr>
        <p:spPr bwMode="auto">
          <a:xfrm>
            <a:off x="7653338" y="6370637"/>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3-25b, </a:t>
            </a:r>
            <a:r>
              <a:rPr lang="en-US" sz="1400" dirty="0">
                <a:solidFill>
                  <a:schemeClr val="tx1"/>
                </a:solidFill>
              </a:rPr>
              <a:t>p. </a:t>
            </a:r>
            <a:r>
              <a:rPr lang="en-US" sz="1400" dirty="0" smtClean="0">
                <a:solidFill>
                  <a:schemeClr val="tx1"/>
                </a:solidFill>
              </a:rPr>
              <a:t>87,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p.88</a:t>
            </a:r>
            <a:r>
              <a:rPr lang="en-US" sz="1400" dirty="0"/>
              <a:t>, </a:t>
            </a:r>
            <a:r>
              <a:rPr lang="en-US" sz="1400" dirty="0" smtClean="0"/>
              <a:t>82, </a:t>
            </a:r>
            <a:r>
              <a:rPr lang="en-US" sz="1400" dirty="0" smtClean="0">
                <a:solidFill>
                  <a:schemeClr val="tx1"/>
                </a:solidFill>
              </a:rPr>
              <a:t>95</a:t>
            </a:r>
            <a:endParaRPr lang="en-US" sz="1400" dirty="0">
              <a:solidFill>
                <a:schemeClr val="tx1"/>
              </a:solidFill>
            </a:endParaRPr>
          </a:p>
        </p:txBody>
      </p:sp>
      <p:sp>
        <p:nvSpPr>
          <p:cNvPr id="67589" name="Text Box 5"/>
          <p:cNvSpPr txBox="1">
            <a:spLocks noChangeArrowheads="1"/>
          </p:cNvSpPr>
          <p:nvPr/>
        </p:nvSpPr>
        <p:spPr bwMode="auto">
          <a:xfrm>
            <a:off x="3886200" y="457200"/>
            <a:ext cx="927100" cy="366713"/>
          </a:xfrm>
          <a:prstGeom prst="rect">
            <a:avLst/>
          </a:prstGeom>
          <a:noFill/>
          <a:ln w="9525">
            <a:noFill/>
            <a:miter lim="800000"/>
            <a:headEnd/>
            <a:tailEnd/>
          </a:ln>
        </p:spPr>
        <p:txBody>
          <a:bodyPr>
            <a:spAutoFit/>
          </a:bodyPr>
          <a:lstStyle/>
          <a:p>
            <a:r>
              <a:rPr lang="en-US">
                <a:solidFill>
                  <a:srgbClr val="000000"/>
                </a:solidFill>
              </a:rPr>
              <a:t>Alaska</a:t>
            </a:r>
          </a:p>
        </p:txBody>
      </p:sp>
      <p:sp>
        <p:nvSpPr>
          <p:cNvPr id="67590" name="Text Box 6"/>
          <p:cNvSpPr txBox="1">
            <a:spLocks noChangeArrowheads="1"/>
          </p:cNvSpPr>
          <p:nvPr/>
        </p:nvSpPr>
        <p:spPr bwMode="auto">
          <a:xfrm rot="923593">
            <a:off x="2743200" y="1263650"/>
            <a:ext cx="1590675" cy="641350"/>
          </a:xfrm>
          <a:prstGeom prst="rect">
            <a:avLst/>
          </a:prstGeom>
          <a:noFill/>
          <a:ln w="9525">
            <a:noFill/>
            <a:miter lim="800000"/>
            <a:headEnd/>
            <a:tailEnd/>
          </a:ln>
        </p:spPr>
        <p:txBody>
          <a:bodyPr>
            <a:spAutoFit/>
          </a:bodyPr>
          <a:lstStyle/>
          <a:p>
            <a:r>
              <a:rPr lang="en-US">
                <a:solidFill>
                  <a:srgbClr val="000000"/>
                </a:solidFill>
              </a:rPr>
              <a:t>Aleutian Trench</a:t>
            </a:r>
          </a:p>
        </p:txBody>
      </p:sp>
      <p:sp>
        <p:nvSpPr>
          <p:cNvPr id="67591" name="Text Box 7"/>
          <p:cNvSpPr txBox="1">
            <a:spLocks noChangeArrowheads="1"/>
          </p:cNvSpPr>
          <p:nvPr/>
        </p:nvSpPr>
        <p:spPr bwMode="auto">
          <a:xfrm>
            <a:off x="1524000" y="1704975"/>
            <a:ext cx="1676400" cy="915988"/>
          </a:xfrm>
          <a:prstGeom prst="rect">
            <a:avLst/>
          </a:prstGeom>
          <a:noFill/>
          <a:ln w="9525">
            <a:noFill/>
            <a:miter lim="800000"/>
            <a:headEnd/>
            <a:tailEnd/>
          </a:ln>
        </p:spPr>
        <p:txBody>
          <a:bodyPr>
            <a:spAutoFit/>
          </a:bodyPr>
          <a:lstStyle/>
          <a:p>
            <a:r>
              <a:rPr lang="en-US">
                <a:solidFill>
                  <a:srgbClr val="000000"/>
                </a:solidFill>
              </a:rPr>
              <a:t>Queen Charlotte Fault</a:t>
            </a:r>
          </a:p>
        </p:txBody>
      </p:sp>
      <p:sp>
        <p:nvSpPr>
          <p:cNvPr id="67592" name="Text Box 8"/>
          <p:cNvSpPr txBox="1">
            <a:spLocks noChangeArrowheads="1"/>
          </p:cNvSpPr>
          <p:nvPr/>
        </p:nvSpPr>
        <p:spPr bwMode="auto">
          <a:xfrm>
            <a:off x="5257800" y="2071688"/>
            <a:ext cx="1016000" cy="366712"/>
          </a:xfrm>
          <a:prstGeom prst="rect">
            <a:avLst/>
          </a:prstGeom>
          <a:noFill/>
          <a:ln w="9525">
            <a:noFill/>
            <a:miter lim="800000"/>
            <a:headEnd/>
            <a:tailEnd/>
          </a:ln>
        </p:spPr>
        <p:txBody>
          <a:bodyPr>
            <a:spAutoFit/>
          </a:bodyPr>
          <a:lstStyle/>
          <a:p>
            <a:r>
              <a:rPr lang="en-US">
                <a:solidFill>
                  <a:srgbClr val="000000"/>
                </a:solidFill>
              </a:rPr>
              <a:t>Canada</a:t>
            </a:r>
          </a:p>
        </p:txBody>
      </p:sp>
      <p:sp>
        <p:nvSpPr>
          <p:cNvPr id="67593" name="Text Box 9"/>
          <p:cNvSpPr txBox="1">
            <a:spLocks noChangeArrowheads="1"/>
          </p:cNvSpPr>
          <p:nvPr/>
        </p:nvSpPr>
        <p:spPr bwMode="auto">
          <a:xfrm>
            <a:off x="2819400" y="2286000"/>
            <a:ext cx="1524000" cy="641350"/>
          </a:xfrm>
          <a:prstGeom prst="rect">
            <a:avLst/>
          </a:prstGeom>
          <a:noFill/>
          <a:ln w="9525">
            <a:noFill/>
            <a:miter lim="800000"/>
            <a:headEnd/>
            <a:tailEnd/>
          </a:ln>
        </p:spPr>
        <p:txBody>
          <a:bodyPr>
            <a:spAutoFit/>
          </a:bodyPr>
          <a:lstStyle/>
          <a:p>
            <a:r>
              <a:rPr lang="en-US">
                <a:solidFill>
                  <a:srgbClr val="000000"/>
                </a:solidFill>
              </a:rPr>
              <a:t>Juan de Fuca Ridge</a:t>
            </a:r>
          </a:p>
        </p:txBody>
      </p:sp>
      <p:sp>
        <p:nvSpPr>
          <p:cNvPr id="67594" name="Text Box 10"/>
          <p:cNvSpPr txBox="1">
            <a:spLocks noChangeArrowheads="1"/>
          </p:cNvSpPr>
          <p:nvPr/>
        </p:nvSpPr>
        <p:spPr bwMode="auto">
          <a:xfrm>
            <a:off x="6553200" y="2362200"/>
            <a:ext cx="1828800" cy="915988"/>
          </a:xfrm>
          <a:prstGeom prst="rect">
            <a:avLst/>
          </a:prstGeom>
          <a:noFill/>
          <a:ln w="9525">
            <a:noFill/>
            <a:miter lim="800000"/>
            <a:headEnd/>
            <a:tailEnd/>
          </a:ln>
        </p:spPr>
        <p:txBody>
          <a:bodyPr>
            <a:spAutoFit/>
          </a:bodyPr>
          <a:lstStyle/>
          <a:p>
            <a:r>
              <a:rPr lang="en-US">
                <a:solidFill>
                  <a:srgbClr val="000000"/>
                </a:solidFill>
              </a:rPr>
              <a:t>Cascadian Subduction Zone</a:t>
            </a:r>
          </a:p>
        </p:txBody>
      </p:sp>
      <p:sp>
        <p:nvSpPr>
          <p:cNvPr id="67595" name="Text Box 11"/>
          <p:cNvSpPr txBox="1">
            <a:spLocks noChangeArrowheads="1"/>
          </p:cNvSpPr>
          <p:nvPr/>
        </p:nvSpPr>
        <p:spPr bwMode="auto">
          <a:xfrm>
            <a:off x="1066800" y="3276600"/>
            <a:ext cx="1981200" cy="641350"/>
          </a:xfrm>
          <a:prstGeom prst="rect">
            <a:avLst/>
          </a:prstGeom>
          <a:noFill/>
          <a:ln w="9525">
            <a:noFill/>
            <a:miter lim="800000"/>
            <a:headEnd/>
            <a:tailEnd/>
          </a:ln>
        </p:spPr>
        <p:txBody>
          <a:bodyPr>
            <a:spAutoFit/>
          </a:bodyPr>
          <a:lstStyle/>
          <a:p>
            <a:r>
              <a:rPr lang="en-US">
                <a:solidFill>
                  <a:srgbClr val="000000"/>
                </a:solidFill>
              </a:rPr>
              <a:t>Mendocino Fracture Zone</a:t>
            </a:r>
          </a:p>
        </p:txBody>
      </p:sp>
      <p:sp>
        <p:nvSpPr>
          <p:cNvPr id="67596" name="Text Box 12"/>
          <p:cNvSpPr txBox="1">
            <a:spLocks noChangeArrowheads="1"/>
          </p:cNvSpPr>
          <p:nvPr/>
        </p:nvSpPr>
        <p:spPr bwMode="auto">
          <a:xfrm>
            <a:off x="5029200" y="2971800"/>
            <a:ext cx="1958975" cy="915988"/>
          </a:xfrm>
          <a:prstGeom prst="rect">
            <a:avLst/>
          </a:prstGeom>
          <a:noFill/>
          <a:ln w="9525">
            <a:noFill/>
            <a:miter lim="800000"/>
            <a:headEnd/>
            <a:tailEnd/>
          </a:ln>
        </p:spPr>
        <p:txBody>
          <a:bodyPr>
            <a:spAutoFit/>
          </a:bodyPr>
          <a:lstStyle/>
          <a:p>
            <a:r>
              <a:rPr lang="en-US">
                <a:solidFill>
                  <a:srgbClr val="000000"/>
                </a:solidFill>
              </a:rPr>
              <a:t>NORTH AMERICAN PLATE</a:t>
            </a:r>
          </a:p>
        </p:txBody>
      </p:sp>
      <p:sp>
        <p:nvSpPr>
          <p:cNvPr id="67597" name="Text Box 13"/>
          <p:cNvSpPr txBox="1">
            <a:spLocks noChangeArrowheads="1"/>
          </p:cNvSpPr>
          <p:nvPr/>
        </p:nvSpPr>
        <p:spPr bwMode="auto">
          <a:xfrm>
            <a:off x="3048000" y="3810000"/>
            <a:ext cx="1436688" cy="915988"/>
          </a:xfrm>
          <a:prstGeom prst="rect">
            <a:avLst/>
          </a:prstGeom>
          <a:noFill/>
          <a:ln w="9525">
            <a:noFill/>
            <a:miter lim="800000"/>
            <a:headEnd/>
            <a:tailEnd/>
          </a:ln>
        </p:spPr>
        <p:txBody>
          <a:bodyPr>
            <a:spAutoFit/>
          </a:bodyPr>
          <a:lstStyle/>
          <a:p>
            <a:r>
              <a:rPr lang="en-US">
                <a:solidFill>
                  <a:srgbClr val="000000"/>
                </a:solidFill>
              </a:rPr>
              <a:t>San Andreas Fault</a:t>
            </a:r>
          </a:p>
        </p:txBody>
      </p:sp>
      <p:sp>
        <p:nvSpPr>
          <p:cNvPr id="67598" name="Text Box 14"/>
          <p:cNvSpPr txBox="1">
            <a:spLocks noChangeArrowheads="1"/>
          </p:cNvSpPr>
          <p:nvPr/>
        </p:nvSpPr>
        <p:spPr bwMode="auto">
          <a:xfrm>
            <a:off x="3940175" y="4692650"/>
            <a:ext cx="1241425" cy="641350"/>
          </a:xfrm>
          <a:prstGeom prst="rect">
            <a:avLst/>
          </a:prstGeom>
          <a:noFill/>
          <a:ln w="9525">
            <a:noFill/>
            <a:miter lim="800000"/>
            <a:headEnd/>
            <a:tailEnd/>
          </a:ln>
        </p:spPr>
        <p:txBody>
          <a:bodyPr>
            <a:spAutoFit/>
          </a:bodyPr>
          <a:lstStyle/>
          <a:p>
            <a:r>
              <a:rPr lang="en-US">
                <a:solidFill>
                  <a:srgbClr val="000000"/>
                </a:solidFill>
              </a:rPr>
              <a:t>Gulf of California</a:t>
            </a:r>
          </a:p>
        </p:txBody>
      </p:sp>
      <p:sp>
        <p:nvSpPr>
          <p:cNvPr id="67599" name="Text Box 15"/>
          <p:cNvSpPr txBox="1">
            <a:spLocks noChangeArrowheads="1"/>
          </p:cNvSpPr>
          <p:nvPr/>
        </p:nvSpPr>
        <p:spPr bwMode="auto">
          <a:xfrm>
            <a:off x="2895600" y="5105400"/>
            <a:ext cx="1639888" cy="641350"/>
          </a:xfrm>
          <a:prstGeom prst="rect">
            <a:avLst/>
          </a:prstGeom>
          <a:noFill/>
          <a:ln w="9525">
            <a:noFill/>
            <a:miter lim="800000"/>
            <a:headEnd/>
            <a:tailEnd/>
          </a:ln>
        </p:spPr>
        <p:txBody>
          <a:bodyPr>
            <a:spAutoFit/>
          </a:bodyPr>
          <a:lstStyle/>
          <a:p>
            <a:r>
              <a:rPr lang="en-US">
                <a:solidFill>
                  <a:srgbClr val="000000"/>
                </a:solidFill>
              </a:rPr>
              <a:t>PACIFIC PLATE</a:t>
            </a:r>
          </a:p>
        </p:txBody>
      </p:sp>
      <p:sp>
        <p:nvSpPr>
          <p:cNvPr id="67600" name="Text Box 16"/>
          <p:cNvSpPr txBox="1">
            <a:spLocks noChangeArrowheads="1"/>
          </p:cNvSpPr>
          <p:nvPr/>
        </p:nvSpPr>
        <p:spPr bwMode="auto">
          <a:xfrm>
            <a:off x="5451475" y="4800600"/>
            <a:ext cx="965200" cy="366713"/>
          </a:xfrm>
          <a:prstGeom prst="rect">
            <a:avLst/>
          </a:prstGeom>
          <a:noFill/>
          <a:ln w="9525">
            <a:noFill/>
            <a:miter lim="800000"/>
            <a:headEnd/>
            <a:tailEnd/>
          </a:ln>
        </p:spPr>
        <p:txBody>
          <a:bodyPr>
            <a:spAutoFit/>
          </a:bodyPr>
          <a:lstStyle/>
          <a:p>
            <a:r>
              <a:rPr lang="en-US">
                <a:solidFill>
                  <a:srgbClr val="000000"/>
                </a:solidFill>
              </a:rPr>
              <a:t>Mexico</a:t>
            </a:r>
          </a:p>
        </p:txBody>
      </p:sp>
      <p:sp>
        <p:nvSpPr>
          <p:cNvPr id="67601" name="Text Box 17"/>
          <p:cNvSpPr txBox="1">
            <a:spLocks noChangeArrowheads="1"/>
          </p:cNvSpPr>
          <p:nvPr/>
        </p:nvSpPr>
        <p:spPr bwMode="auto">
          <a:xfrm>
            <a:off x="3835400" y="5737225"/>
            <a:ext cx="1498600" cy="366713"/>
          </a:xfrm>
          <a:prstGeom prst="rect">
            <a:avLst/>
          </a:prstGeom>
          <a:noFill/>
          <a:ln w="9525">
            <a:noFill/>
            <a:miter lim="800000"/>
            <a:headEnd/>
            <a:tailEnd/>
          </a:ln>
        </p:spPr>
        <p:txBody>
          <a:bodyPr>
            <a:spAutoFit/>
          </a:bodyPr>
          <a:lstStyle/>
          <a:p>
            <a:r>
              <a:rPr lang="en-US">
                <a:solidFill>
                  <a:srgbClr val="000000"/>
                </a:solidFill>
              </a:rPr>
              <a:t>Rivera Fault</a:t>
            </a:r>
          </a:p>
        </p:txBody>
      </p:sp>
      <p:sp>
        <p:nvSpPr>
          <p:cNvPr id="67602" name="Text Box 18"/>
          <p:cNvSpPr txBox="1">
            <a:spLocks noChangeArrowheads="1"/>
          </p:cNvSpPr>
          <p:nvPr/>
        </p:nvSpPr>
        <p:spPr bwMode="auto">
          <a:xfrm>
            <a:off x="3390900" y="6186488"/>
            <a:ext cx="2019300" cy="366712"/>
          </a:xfrm>
          <a:prstGeom prst="rect">
            <a:avLst/>
          </a:prstGeom>
          <a:noFill/>
          <a:ln w="9525">
            <a:noFill/>
            <a:miter lim="800000"/>
            <a:headEnd/>
            <a:tailEnd/>
          </a:ln>
        </p:spPr>
        <p:txBody>
          <a:bodyPr>
            <a:spAutoFit/>
          </a:bodyPr>
          <a:lstStyle/>
          <a:p>
            <a:r>
              <a:rPr lang="en-US">
                <a:solidFill>
                  <a:srgbClr val="000000"/>
                </a:solidFill>
              </a:rPr>
              <a:t>East Pacific Rise</a:t>
            </a:r>
          </a:p>
        </p:txBody>
      </p:sp>
      <p:sp>
        <p:nvSpPr>
          <p:cNvPr id="67603" name="Text Box 19"/>
          <p:cNvSpPr txBox="1">
            <a:spLocks noChangeArrowheads="1"/>
          </p:cNvSpPr>
          <p:nvPr/>
        </p:nvSpPr>
        <p:spPr bwMode="auto">
          <a:xfrm>
            <a:off x="6464300" y="6151563"/>
            <a:ext cx="1841500" cy="366712"/>
          </a:xfrm>
          <a:prstGeom prst="rect">
            <a:avLst/>
          </a:prstGeom>
          <a:noFill/>
          <a:ln w="9525">
            <a:noFill/>
            <a:miter lim="800000"/>
            <a:headEnd/>
            <a:tailEnd/>
          </a:ln>
        </p:spPr>
        <p:txBody>
          <a:bodyPr>
            <a:spAutoFit/>
          </a:bodyPr>
          <a:lstStyle/>
          <a:p>
            <a:r>
              <a:rPr lang="en-US">
                <a:solidFill>
                  <a:srgbClr val="000000"/>
                </a:solidFill>
              </a:rPr>
              <a:t>COCOS PLATE</a:t>
            </a:r>
          </a:p>
        </p:txBody>
      </p:sp>
      <p:sp>
        <p:nvSpPr>
          <p:cNvPr id="67604" name="Line 21"/>
          <p:cNvSpPr>
            <a:spLocks noChangeShapeType="1"/>
          </p:cNvSpPr>
          <p:nvPr/>
        </p:nvSpPr>
        <p:spPr bwMode="auto">
          <a:xfrm flipH="1" flipV="1">
            <a:off x="4186238" y="2779713"/>
            <a:ext cx="233362" cy="131762"/>
          </a:xfrm>
          <a:prstGeom prst="line">
            <a:avLst/>
          </a:prstGeom>
          <a:noFill/>
          <a:ln w="19050">
            <a:solidFill>
              <a:schemeClr val="tx1"/>
            </a:solidFill>
            <a:round/>
            <a:headEnd/>
            <a:tailEnd/>
          </a:ln>
        </p:spPr>
        <p:txBody>
          <a:bodyPr wrap="none" anchor="ctr"/>
          <a:lstStyle/>
          <a:p>
            <a:endParaRPr lang="en-US"/>
          </a:p>
        </p:txBody>
      </p:sp>
      <p:sp>
        <p:nvSpPr>
          <p:cNvPr id="67605" name="Line 22"/>
          <p:cNvSpPr>
            <a:spLocks noChangeShapeType="1"/>
          </p:cNvSpPr>
          <p:nvPr/>
        </p:nvSpPr>
        <p:spPr bwMode="auto">
          <a:xfrm flipH="1">
            <a:off x="4125913" y="3484563"/>
            <a:ext cx="298450" cy="1587"/>
          </a:xfrm>
          <a:prstGeom prst="line">
            <a:avLst/>
          </a:prstGeom>
          <a:noFill/>
          <a:ln w="19050">
            <a:solidFill>
              <a:schemeClr val="tx1"/>
            </a:solidFill>
            <a:round/>
            <a:headEnd/>
            <a:tailEnd/>
          </a:ln>
        </p:spPr>
        <p:txBody>
          <a:bodyPr wrap="none" anchor="ctr"/>
          <a:lstStyle/>
          <a:p>
            <a:endParaRPr lang="en-US"/>
          </a:p>
        </p:txBody>
      </p:sp>
      <p:sp>
        <p:nvSpPr>
          <p:cNvPr id="67606" name="Line 23"/>
          <p:cNvSpPr>
            <a:spLocks noChangeShapeType="1"/>
          </p:cNvSpPr>
          <p:nvPr/>
        </p:nvSpPr>
        <p:spPr bwMode="auto">
          <a:xfrm flipH="1">
            <a:off x="2667000" y="2157413"/>
            <a:ext cx="1905000" cy="0"/>
          </a:xfrm>
          <a:prstGeom prst="line">
            <a:avLst/>
          </a:prstGeom>
          <a:noFill/>
          <a:ln w="19050">
            <a:solidFill>
              <a:schemeClr val="tx1"/>
            </a:solidFill>
            <a:round/>
            <a:headEnd/>
            <a:tailEnd/>
          </a:ln>
        </p:spPr>
        <p:txBody>
          <a:bodyPr wrap="none" anchor="ctr"/>
          <a:lstStyle/>
          <a:p>
            <a:endParaRPr lang="en-US"/>
          </a:p>
        </p:txBody>
      </p:sp>
      <p:sp>
        <p:nvSpPr>
          <p:cNvPr id="67607" name="Line 25"/>
          <p:cNvSpPr>
            <a:spLocks noChangeShapeType="1"/>
          </p:cNvSpPr>
          <p:nvPr/>
        </p:nvSpPr>
        <p:spPr bwMode="auto">
          <a:xfrm flipH="1">
            <a:off x="4764088" y="2819400"/>
            <a:ext cx="1789112" cy="19050"/>
          </a:xfrm>
          <a:prstGeom prst="line">
            <a:avLst/>
          </a:prstGeom>
          <a:noFill/>
          <a:ln w="19050">
            <a:solidFill>
              <a:schemeClr val="tx1"/>
            </a:solidFill>
            <a:round/>
            <a:headEnd/>
            <a:tailEnd/>
          </a:ln>
        </p:spPr>
        <p:txBody>
          <a:bodyPr wrap="none" anchor="ctr"/>
          <a:lstStyle/>
          <a:p>
            <a:endParaRPr lang="en-US"/>
          </a:p>
        </p:txBody>
      </p:sp>
      <p:sp>
        <p:nvSpPr>
          <p:cNvPr id="67608" name="Line 27"/>
          <p:cNvSpPr>
            <a:spLocks noChangeShapeType="1"/>
          </p:cNvSpPr>
          <p:nvPr/>
        </p:nvSpPr>
        <p:spPr bwMode="auto">
          <a:xfrm flipH="1">
            <a:off x="3657600" y="4038600"/>
            <a:ext cx="1114425" cy="0"/>
          </a:xfrm>
          <a:prstGeom prst="line">
            <a:avLst/>
          </a:prstGeom>
          <a:noFill/>
          <a:ln w="19050">
            <a:solidFill>
              <a:schemeClr val="tx1"/>
            </a:solidFill>
            <a:round/>
            <a:headEnd/>
            <a:tailEnd/>
          </a:ln>
        </p:spPr>
        <p:txBody>
          <a:bodyPr wrap="none" anchor="ctr"/>
          <a:lstStyle/>
          <a:p>
            <a:endParaRPr lang="en-US"/>
          </a:p>
        </p:txBody>
      </p:sp>
      <p:sp>
        <p:nvSpPr>
          <p:cNvPr id="67609" name="Line 28"/>
          <p:cNvSpPr>
            <a:spLocks noChangeShapeType="1"/>
          </p:cNvSpPr>
          <p:nvPr/>
        </p:nvSpPr>
        <p:spPr bwMode="auto">
          <a:xfrm flipH="1">
            <a:off x="4800600" y="4876800"/>
            <a:ext cx="495300" cy="0"/>
          </a:xfrm>
          <a:prstGeom prst="line">
            <a:avLst/>
          </a:prstGeom>
          <a:noFill/>
          <a:ln w="19050">
            <a:solidFill>
              <a:schemeClr val="tx1"/>
            </a:solidFill>
            <a:round/>
            <a:headEnd/>
            <a:tailEnd/>
          </a:ln>
        </p:spPr>
        <p:txBody>
          <a:bodyPr wrap="none" anchor="ctr"/>
          <a:lstStyle/>
          <a:p>
            <a:endParaRPr lang="en-US"/>
          </a:p>
        </p:txBody>
      </p:sp>
      <p:sp>
        <p:nvSpPr>
          <p:cNvPr id="67610" name="Line 29"/>
          <p:cNvSpPr>
            <a:spLocks noChangeShapeType="1"/>
          </p:cNvSpPr>
          <p:nvPr/>
        </p:nvSpPr>
        <p:spPr bwMode="auto">
          <a:xfrm flipH="1">
            <a:off x="5248275" y="5915025"/>
            <a:ext cx="293688" cy="0"/>
          </a:xfrm>
          <a:prstGeom prst="line">
            <a:avLst/>
          </a:prstGeom>
          <a:noFill/>
          <a:ln w="19050">
            <a:solidFill>
              <a:schemeClr val="tx1"/>
            </a:solidFill>
            <a:round/>
            <a:headEnd/>
            <a:tailEnd/>
          </a:ln>
        </p:spPr>
        <p:txBody>
          <a:bodyPr wrap="none" anchor="ctr"/>
          <a:lstStyle/>
          <a:p>
            <a:endParaRPr lang="en-US"/>
          </a:p>
        </p:txBody>
      </p:sp>
      <p:sp>
        <p:nvSpPr>
          <p:cNvPr id="67611" name="Line 30"/>
          <p:cNvSpPr>
            <a:spLocks noChangeShapeType="1"/>
          </p:cNvSpPr>
          <p:nvPr/>
        </p:nvSpPr>
        <p:spPr bwMode="auto">
          <a:xfrm flipH="1">
            <a:off x="5373688" y="6400800"/>
            <a:ext cx="449262" cy="0"/>
          </a:xfrm>
          <a:prstGeom prst="line">
            <a:avLst/>
          </a:prstGeom>
          <a:noFill/>
          <a:ln w="19050">
            <a:solidFill>
              <a:schemeClr val="tx1"/>
            </a:solidFill>
            <a:round/>
            <a:headEnd/>
            <a:tailEnd/>
          </a:ln>
        </p:spPr>
        <p:txBody>
          <a:bodyPr wrap="none" anchor="ctr"/>
          <a:lstStyle/>
          <a:p>
            <a:endParaRPr lang="en-US"/>
          </a:p>
        </p:txBody>
      </p:sp>
      <p:sp>
        <p:nvSpPr>
          <p:cNvPr id="67612" name="Line 31"/>
          <p:cNvSpPr>
            <a:spLocks noChangeShapeType="1"/>
          </p:cNvSpPr>
          <p:nvPr/>
        </p:nvSpPr>
        <p:spPr bwMode="auto">
          <a:xfrm flipH="1">
            <a:off x="2438400" y="3486150"/>
            <a:ext cx="2000250" cy="0"/>
          </a:xfrm>
          <a:prstGeom prst="line">
            <a:avLst/>
          </a:prstGeom>
          <a:noFill/>
          <a:ln w="19050">
            <a:solidFill>
              <a:schemeClr val="tx1"/>
            </a:solidFill>
            <a:round/>
            <a:headEnd/>
            <a:tailEnd/>
          </a:ln>
        </p:spPr>
        <p:txBody>
          <a:bodyPr wrap="none" anchor="ctr"/>
          <a:lstStyle/>
          <a:p>
            <a:endParaRPr lang="en-US"/>
          </a:p>
        </p:txBody>
      </p:sp>
      <p:sp>
        <p:nvSpPr>
          <p:cNvPr id="67613" name="Line 33"/>
          <p:cNvSpPr>
            <a:spLocks noChangeShapeType="1"/>
          </p:cNvSpPr>
          <p:nvPr/>
        </p:nvSpPr>
        <p:spPr bwMode="auto">
          <a:xfrm flipH="1">
            <a:off x="6072188" y="6367463"/>
            <a:ext cx="449262" cy="0"/>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03T01"/>
          <p:cNvPicPr>
            <a:picLocks noChangeAspect="1" noChangeArrowheads="1"/>
          </p:cNvPicPr>
          <p:nvPr/>
        </p:nvPicPr>
        <p:blipFill>
          <a:blip r:embed="rId3" cstate="print">
            <a:lum bright="-52000" contrast="86000"/>
          </a:blip>
          <a:srcRect/>
          <a:stretch>
            <a:fillRect/>
          </a:stretch>
        </p:blipFill>
        <p:spPr bwMode="auto">
          <a:xfrm>
            <a:off x="88900" y="501650"/>
            <a:ext cx="8964613" cy="5854700"/>
          </a:xfrm>
          <a:prstGeom prst="rect">
            <a:avLst/>
          </a:prstGeom>
          <a:noFill/>
          <a:ln w="9525">
            <a:noFill/>
            <a:miter lim="800000"/>
            <a:headEnd/>
            <a:tailEnd/>
          </a:ln>
        </p:spPr>
      </p:pic>
      <p:sp>
        <p:nvSpPr>
          <p:cNvPr id="68611" name="Rectangle 2" hidden="1"/>
          <p:cNvSpPr>
            <a:spLocks noGrp="1" noChangeArrowheads="1"/>
          </p:cNvSpPr>
          <p:nvPr>
            <p:ph type="title"/>
          </p:nvPr>
        </p:nvSpPr>
        <p:spPr/>
        <p:txBody>
          <a:bodyPr/>
          <a:lstStyle/>
          <a:p>
            <a:r>
              <a:rPr lang="en-US" smtClean="0"/>
              <a:t>	</a:t>
            </a:r>
          </a:p>
        </p:txBody>
      </p:sp>
      <p:sp>
        <p:nvSpPr>
          <p:cNvPr id="68612" name="Rectangle 3"/>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a:t>Table 3.1</a:t>
            </a:r>
          </a:p>
        </p:txBody>
      </p:sp>
      <p:sp>
        <p:nvSpPr>
          <p:cNvPr id="6" name="Freeform 5"/>
          <p:cNvSpPr/>
          <p:nvPr/>
        </p:nvSpPr>
        <p:spPr bwMode="auto">
          <a:xfrm>
            <a:off x="304800" y="1143000"/>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7" name="Freeform 6"/>
          <p:cNvSpPr/>
          <p:nvPr/>
        </p:nvSpPr>
        <p:spPr bwMode="auto">
          <a:xfrm>
            <a:off x="304800" y="30956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
        <p:nvSpPr>
          <p:cNvPr id="8" name="Freeform 7"/>
          <p:cNvSpPr/>
          <p:nvPr/>
        </p:nvSpPr>
        <p:spPr bwMode="auto">
          <a:xfrm>
            <a:off x="304800" y="5076825"/>
            <a:ext cx="1143000" cy="1095375"/>
          </a:xfrm>
          <a:custGeom>
            <a:avLst/>
            <a:gdLst>
              <a:gd name="connsiteX0" fmla="*/ 159657 w 1799771"/>
              <a:gd name="connsiteY0" fmla="*/ 333829 h 986972"/>
              <a:gd name="connsiteX1" fmla="*/ 0 w 1799771"/>
              <a:gd name="connsiteY1" fmla="*/ 464458 h 986972"/>
              <a:gd name="connsiteX2" fmla="*/ 595086 w 1799771"/>
              <a:gd name="connsiteY2" fmla="*/ 986972 h 986972"/>
              <a:gd name="connsiteX3" fmla="*/ 1799771 w 1799771"/>
              <a:gd name="connsiteY3" fmla="*/ 0 h 986972"/>
              <a:gd name="connsiteX4" fmla="*/ 595086 w 1799771"/>
              <a:gd name="connsiteY4" fmla="*/ 754743 h 986972"/>
              <a:gd name="connsiteX5" fmla="*/ 275771 w 1799771"/>
              <a:gd name="connsiteY5" fmla="*/ 246743 h 986972"/>
              <a:gd name="connsiteX6" fmla="*/ 159657 w 1799771"/>
              <a:gd name="connsiteY6" fmla="*/ 333829 h 986972"/>
              <a:gd name="connsiteX0" fmla="*/ 159657 w 1799771"/>
              <a:gd name="connsiteY0" fmla="*/ 547914 h 1201057"/>
              <a:gd name="connsiteX1" fmla="*/ 0 w 1799771"/>
              <a:gd name="connsiteY1" fmla="*/ 678543 h 1201057"/>
              <a:gd name="connsiteX2" fmla="*/ 595086 w 1799771"/>
              <a:gd name="connsiteY2" fmla="*/ 1201057 h 1201057"/>
              <a:gd name="connsiteX3" fmla="*/ 1799771 w 1799771"/>
              <a:gd name="connsiteY3" fmla="*/ 214085 h 1201057"/>
              <a:gd name="connsiteX4" fmla="*/ 1785257 w 1799771"/>
              <a:gd name="connsiteY4" fmla="*/ 0 h 1201057"/>
              <a:gd name="connsiteX5" fmla="*/ 595086 w 1799771"/>
              <a:gd name="connsiteY5" fmla="*/ 968828 h 1201057"/>
              <a:gd name="connsiteX6" fmla="*/ 275771 w 1799771"/>
              <a:gd name="connsiteY6" fmla="*/ 460828 h 1201057"/>
              <a:gd name="connsiteX7" fmla="*/ 159657 w 1799771"/>
              <a:gd name="connsiteY7" fmla="*/ 547914 h 1201057"/>
              <a:gd name="connsiteX0" fmla="*/ 159657 w 1785257"/>
              <a:gd name="connsiteY0" fmla="*/ 547914 h 1201057"/>
              <a:gd name="connsiteX1" fmla="*/ 0 w 1785257"/>
              <a:gd name="connsiteY1" fmla="*/ 678543 h 1201057"/>
              <a:gd name="connsiteX2" fmla="*/ 595086 w 1785257"/>
              <a:gd name="connsiteY2" fmla="*/ 1201057 h 1201057"/>
              <a:gd name="connsiteX3" fmla="*/ 1785257 w 1785257"/>
              <a:gd name="connsiteY3" fmla="*/ 0 h 1201057"/>
              <a:gd name="connsiteX4" fmla="*/ 595086 w 1785257"/>
              <a:gd name="connsiteY4" fmla="*/ 968828 h 1201057"/>
              <a:gd name="connsiteX5" fmla="*/ 275771 w 1785257"/>
              <a:gd name="connsiteY5" fmla="*/ 460828 h 1201057"/>
              <a:gd name="connsiteX6" fmla="*/ 159657 w 1785257"/>
              <a:gd name="connsiteY6" fmla="*/ 547914 h 1201057"/>
              <a:gd name="connsiteX0" fmla="*/ 159657 w 1785257"/>
              <a:gd name="connsiteY0" fmla="*/ 547914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6" fmla="*/ 159657 w 1785257"/>
              <a:gd name="connsiteY6" fmla="*/ 547914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9688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275771 w 1785257"/>
              <a:gd name="connsiteY5" fmla="*/ 460828 h 1429657"/>
              <a:gd name="connsiteX0" fmla="*/ 2757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275771 w 1785257"/>
              <a:gd name="connsiteY6" fmla="*/ 460828 h 1429657"/>
              <a:gd name="connsiteX0" fmla="*/ 123371 w 1785257"/>
              <a:gd name="connsiteY0" fmla="*/ 308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23371 w 1785257"/>
              <a:gd name="connsiteY6" fmla="*/ 308428 h 1429657"/>
              <a:gd name="connsiteX0" fmla="*/ 504371 w 1785257"/>
              <a:gd name="connsiteY0" fmla="*/ 6894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504371 w 1785257"/>
              <a:gd name="connsiteY6" fmla="*/ 6894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678543 h 1429657"/>
              <a:gd name="connsiteX2" fmla="*/ 0 w 1785257"/>
              <a:gd name="connsiteY2" fmla="*/ 6785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678543 h 1429657"/>
              <a:gd name="connsiteX2" fmla="*/ 0 w 1785257"/>
              <a:gd name="connsiteY2" fmla="*/ 907144 h 1429657"/>
              <a:gd name="connsiteX3" fmla="*/ 595086 w 1785257"/>
              <a:gd name="connsiteY3" fmla="*/ 1429657 h 1429657"/>
              <a:gd name="connsiteX4" fmla="*/ 1785257 w 1785257"/>
              <a:gd name="connsiteY4" fmla="*/ 0 h 1429657"/>
              <a:gd name="connsiteX5" fmla="*/ 595086 w 1785257"/>
              <a:gd name="connsiteY5" fmla="*/ 1121228 h 1429657"/>
              <a:gd name="connsiteX6" fmla="*/ 566057 w 1785257"/>
              <a:gd name="connsiteY6" fmla="*/ 1113972 h 1429657"/>
              <a:gd name="connsiteX7" fmla="*/ 351971 w 1785257"/>
              <a:gd name="connsiteY7"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351971 w 1785257"/>
              <a:gd name="connsiteY0" fmla="*/ 4608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351971 w 1785257"/>
              <a:gd name="connsiteY6" fmla="*/ 460828 h 1429657"/>
              <a:gd name="connsiteX0" fmla="*/ 199571 w 1785257"/>
              <a:gd name="connsiteY0" fmla="*/ 613228 h 1429657"/>
              <a:gd name="connsiteX1" fmla="*/ 0 w 1785257"/>
              <a:gd name="connsiteY1" fmla="*/ 907144 h 1429657"/>
              <a:gd name="connsiteX2" fmla="*/ 595086 w 1785257"/>
              <a:gd name="connsiteY2" fmla="*/ 1429657 h 1429657"/>
              <a:gd name="connsiteX3" fmla="*/ 1785257 w 1785257"/>
              <a:gd name="connsiteY3" fmla="*/ 0 h 1429657"/>
              <a:gd name="connsiteX4" fmla="*/ 595086 w 1785257"/>
              <a:gd name="connsiteY4" fmla="*/ 1121228 h 1429657"/>
              <a:gd name="connsiteX5" fmla="*/ 566057 w 1785257"/>
              <a:gd name="connsiteY5" fmla="*/ 1113972 h 1429657"/>
              <a:gd name="connsiteX6" fmla="*/ 199571 w 1785257"/>
              <a:gd name="connsiteY6" fmla="*/ 613228 h 1429657"/>
              <a:gd name="connsiteX0" fmla="*/ 199571 w 1480457"/>
              <a:gd name="connsiteY0" fmla="*/ 613228 h 1429657"/>
              <a:gd name="connsiteX1" fmla="*/ 0 w 1480457"/>
              <a:gd name="connsiteY1" fmla="*/ 907144 h 1429657"/>
              <a:gd name="connsiteX2" fmla="*/ 595086 w 1480457"/>
              <a:gd name="connsiteY2" fmla="*/ 1429657 h 1429657"/>
              <a:gd name="connsiteX3" fmla="*/ 1480457 w 1480457"/>
              <a:gd name="connsiteY3" fmla="*/ 0 h 1429657"/>
              <a:gd name="connsiteX4" fmla="*/ 595086 w 1480457"/>
              <a:gd name="connsiteY4" fmla="*/ 1121228 h 1429657"/>
              <a:gd name="connsiteX5" fmla="*/ 566057 w 1480457"/>
              <a:gd name="connsiteY5" fmla="*/ 1113972 h 1429657"/>
              <a:gd name="connsiteX6" fmla="*/ 199571 w 1480457"/>
              <a:gd name="connsiteY6" fmla="*/ 613228 h 14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457" h="1429657">
                <a:moveTo>
                  <a:pt x="199571" y="613228"/>
                </a:moveTo>
                <a:lnTo>
                  <a:pt x="0" y="907144"/>
                </a:lnTo>
                <a:lnTo>
                  <a:pt x="595086" y="1429657"/>
                </a:lnTo>
                <a:lnTo>
                  <a:pt x="1480457" y="0"/>
                </a:lnTo>
                <a:lnTo>
                  <a:pt x="595086" y="1121228"/>
                </a:lnTo>
                <a:lnTo>
                  <a:pt x="566057" y="1113972"/>
                </a:lnTo>
                <a:lnTo>
                  <a:pt x="199571" y="613228"/>
                </a:lnTo>
                <a:close/>
              </a:path>
            </a:pathLst>
          </a:custGeom>
          <a:solidFill>
            <a:schemeClr val="accent1">
              <a:lumMod val="75000"/>
            </a:schemeClr>
          </a:solidFill>
          <a:ln w="38100" cap="flat" cmpd="sng" algn="ctr">
            <a:solidFill>
              <a:schemeClr val="tx1"/>
            </a:solidFill>
            <a:prstDash val="solid"/>
            <a:round/>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Image result for keystone pipeline pro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 y="762000"/>
            <a:ext cx="9135866"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98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0315"/>
          <p:cNvPicPr>
            <a:picLocks noChangeAspect="1" noChangeArrowheads="1"/>
          </p:cNvPicPr>
          <p:nvPr/>
        </p:nvPicPr>
        <p:blipFill>
          <a:blip r:embed="rId3" cstate="print"/>
          <a:srcRect/>
          <a:stretch>
            <a:fillRect/>
          </a:stretch>
        </p:blipFill>
        <p:spPr bwMode="auto">
          <a:xfrm>
            <a:off x="88900" y="936625"/>
            <a:ext cx="8964613" cy="4984750"/>
          </a:xfrm>
          <a:prstGeom prst="rect">
            <a:avLst/>
          </a:prstGeom>
          <a:noFill/>
          <a:ln w="9525">
            <a:noFill/>
            <a:miter lim="800000"/>
            <a:headEnd/>
            <a:tailEnd/>
          </a:ln>
        </p:spPr>
      </p:pic>
      <p:sp>
        <p:nvSpPr>
          <p:cNvPr id="69635" name="Rectangle 3"/>
          <p:cNvSpPr>
            <a:spLocks noChangeArrowheads="1"/>
          </p:cNvSpPr>
          <p:nvPr/>
        </p:nvSpPr>
        <p:spPr bwMode="auto">
          <a:xfrm>
            <a:off x="7670801" y="63246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3-16, </a:t>
            </a:r>
            <a:r>
              <a:rPr lang="en-US" sz="1400" dirty="0">
                <a:solidFill>
                  <a:schemeClr val="tx1"/>
                </a:solidFill>
              </a:rPr>
              <a:t>p. </a:t>
            </a:r>
            <a:r>
              <a:rPr lang="en-US" sz="1400" dirty="0" smtClean="0">
                <a:solidFill>
                  <a:schemeClr val="tx1"/>
                </a:solidFill>
              </a:rPr>
              <a:t>77,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p</a:t>
            </a:r>
            <a:r>
              <a:rPr lang="en-US" sz="1400" dirty="0"/>
              <a:t>. 79, </a:t>
            </a:r>
            <a:r>
              <a:rPr lang="en-US" sz="1400" dirty="0" smtClean="0"/>
              <a:t>74, </a:t>
            </a:r>
            <a:r>
              <a:rPr lang="en-US" sz="1400" dirty="0" smtClean="0">
                <a:solidFill>
                  <a:schemeClr val="tx1"/>
                </a:solidFill>
              </a:rPr>
              <a:t>85</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9" descr="0331"/>
          <p:cNvPicPr>
            <a:picLocks noChangeAspect="1" noChangeArrowheads="1"/>
          </p:cNvPicPr>
          <p:nvPr/>
        </p:nvPicPr>
        <p:blipFill>
          <a:blip r:embed="rId3" cstate="print"/>
          <a:srcRect/>
          <a:stretch>
            <a:fillRect/>
          </a:stretch>
        </p:blipFill>
        <p:spPr bwMode="auto">
          <a:xfrm>
            <a:off x="2895600" y="152400"/>
            <a:ext cx="3144838" cy="6400800"/>
          </a:xfrm>
          <a:prstGeom prst="rect">
            <a:avLst/>
          </a:prstGeom>
          <a:noFill/>
          <a:ln w="9525">
            <a:noFill/>
            <a:miter lim="800000"/>
            <a:headEnd/>
            <a:tailEnd/>
          </a:ln>
        </p:spPr>
      </p:pic>
      <p:sp>
        <p:nvSpPr>
          <p:cNvPr id="70659" name="Rectangle 3" hidden="1"/>
          <p:cNvSpPr>
            <a:spLocks noGrp="1" noChangeArrowheads="1"/>
          </p:cNvSpPr>
          <p:nvPr>
            <p:ph type="title"/>
          </p:nvPr>
        </p:nvSpPr>
        <p:spPr>
          <a:xfrm>
            <a:off x="457200" y="350838"/>
            <a:ext cx="8229600" cy="1143000"/>
          </a:xfrm>
        </p:spPr>
        <p:txBody>
          <a:bodyPr/>
          <a:lstStyle/>
          <a:p>
            <a:r>
              <a:rPr lang="en-US" sz="1600" smtClean="0"/>
              <a:t>	</a:t>
            </a:r>
          </a:p>
        </p:txBody>
      </p:sp>
      <p:sp>
        <p:nvSpPr>
          <p:cNvPr id="70660"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p.94, </a:t>
            </a:r>
            <a:r>
              <a:rPr lang="en-US" sz="1400" dirty="0" smtClean="0"/>
              <a:t>88, </a:t>
            </a:r>
            <a:r>
              <a:rPr lang="en-US" sz="1400" dirty="0" smtClean="0">
                <a:solidFill>
                  <a:schemeClr val="tx1"/>
                </a:solidFill>
              </a:rPr>
              <a:t>103</a:t>
            </a:r>
            <a:endParaRPr lang="en-US" sz="1400" dirty="0">
              <a:solidFill>
                <a:schemeClr val="tx1"/>
              </a:solidFill>
            </a:endParaRPr>
          </a:p>
        </p:txBody>
      </p:sp>
      <p:sp>
        <p:nvSpPr>
          <p:cNvPr id="70661" name="Text Box 5"/>
          <p:cNvSpPr txBox="1">
            <a:spLocks noChangeArrowheads="1"/>
          </p:cNvSpPr>
          <p:nvPr/>
        </p:nvSpPr>
        <p:spPr bwMode="auto">
          <a:xfrm rot="654289">
            <a:off x="4343400" y="0"/>
            <a:ext cx="571500" cy="336550"/>
          </a:xfrm>
          <a:prstGeom prst="rect">
            <a:avLst/>
          </a:prstGeom>
          <a:noFill/>
          <a:ln w="9525">
            <a:noFill/>
            <a:miter lim="800000"/>
            <a:headEnd/>
            <a:tailEnd/>
          </a:ln>
        </p:spPr>
        <p:txBody>
          <a:bodyPr>
            <a:spAutoFit/>
          </a:bodyPr>
          <a:lstStyle/>
          <a:p>
            <a:r>
              <a:rPr lang="en-US">
                <a:solidFill>
                  <a:srgbClr val="000000"/>
                </a:solidFill>
              </a:rPr>
              <a:t>170</a:t>
            </a:r>
          </a:p>
        </p:txBody>
      </p:sp>
      <p:sp>
        <p:nvSpPr>
          <p:cNvPr id="70662" name="Text Box 6"/>
          <p:cNvSpPr txBox="1">
            <a:spLocks noChangeArrowheads="1"/>
          </p:cNvSpPr>
          <p:nvPr/>
        </p:nvSpPr>
        <p:spPr bwMode="auto">
          <a:xfrm rot="481007">
            <a:off x="5562600" y="228600"/>
            <a:ext cx="571500" cy="336550"/>
          </a:xfrm>
          <a:prstGeom prst="rect">
            <a:avLst/>
          </a:prstGeom>
          <a:noFill/>
          <a:ln w="9525">
            <a:noFill/>
            <a:miter lim="800000"/>
            <a:headEnd/>
            <a:tailEnd/>
          </a:ln>
        </p:spPr>
        <p:txBody>
          <a:bodyPr>
            <a:spAutoFit/>
          </a:bodyPr>
          <a:lstStyle/>
          <a:p>
            <a:r>
              <a:rPr lang="en-US">
                <a:solidFill>
                  <a:srgbClr val="000000"/>
                </a:solidFill>
              </a:rPr>
              <a:t>140</a:t>
            </a:r>
          </a:p>
        </p:txBody>
      </p:sp>
      <p:sp>
        <p:nvSpPr>
          <p:cNvPr id="70663" name="Text Box 7"/>
          <p:cNvSpPr txBox="1">
            <a:spLocks noChangeArrowheads="1"/>
          </p:cNvSpPr>
          <p:nvPr/>
        </p:nvSpPr>
        <p:spPr bwMode="auto">
          <a:xfrm rot="546660">
            <a:off x="4756150" y="68263"/>
            <a:ext cx="571500" cy="336550"/>
          </a:xfrm>
          <a:prstGeom prst="rect">
            <a:avLst/>
          </a:prstGeom>
          <a:noFill/>
          <a:ln w="9525">
            <a:noFill/>
            <a:miter lim="800000"/>
            <a:headEnd/>
            <a:tailEnd/>
          </a:ln>
        </p:spPr>
        <p:txBody>
          <a:bodyPr>
            <a:spAutoFit/>
          </a:bodyPr>
          <a:lstStyle/>
          <a:p>
            <a:r>
              <a:rPr lang="en-US">
                <a:solidFill>
                  <a:srgbClr val="000000"/>
                </a:solidFill>
              </a:rPr>
              <a:t>160</a:t>
            </a:r>
          </a:p>
        </p:txBody>
      </p:sp>
      <p:sp>
        <p:nvSpPr>
          <p:cNvPr id="70664" name="Text Box 8"/>
          <p:cNvSpPr txBox="1">
            <a:spLocks noChangeArrowheads="1"/>
          </p:cNvSpPr>
          <p:nvPr/>
        </p:nvSpPr>
        <p:spPr bwMode="auto">
          <a:xfrm rot="566204">
            <a:off x="5143500" y="152400"/>
            <a:ext cx="571500" cy="336550"/>
          </a:xfrm>
          <a:prstGeom prst="rect">
            <a:avLst/>
          </a:prstGeom>
          <a:noFill/>
          <a:ln w="9525">
            <a:noFill/>
            <a:miter lim="800000"/>
            <a:headEnd/>
            <a:tailEnd/>
          </a:ln>
        </p:spPr>
        <p:txBody>
          <a:bodyPr>
            <a:spAutoFit/>
          </a:bodyPr>
          <a:lstStyle/>
          <a:p>
            <a:r>
              <a:rPr lang="en-US">
                <a:solidFill>
                  <a:srgbClr val="000000"/>
                </a:solidFill>
              </a:rPr>
              <a:t>150</a:t>
            </a:r>
          </a:p>
        </p:txBody>
      </p:sp>
      <p:sp>
        <p:nvSpPr>
          <p:cNvPr id="70665" name="Text Box 9"/>
          <p:cNvSpPr txBox="1">
            <a:spLocks noChangeArrowheads="1"/>
          </p:cNvSpPr>
          <p:nvPr/>
        </p:nvSpPr>
        <p:spPr bwMode="auto">
          <a:xfrm rot="-1831458">
            <a:off x="5581650" y="533400"/>
            <a:ext cx="444500" cy="336550"/>
          </a:xfrm>
          <a:prstGeom prst="rect">
            <a:avLst/>
          </a:prstGeom>
          <a:noFill/>
          <a:ln w="9525">
            <a:noFill/>
            <a:miter lim="800000"/>
            <a:headEnd/>
            <a:tailEnd/>
          </a:ln>
        </p:spPr>
        <p:txBody>
          <a:bodyPr>
            <a:spAutoFit/>
          </a:bodyPr>
          <a:lstStyle/>
          <a:p>
            <a:r>
              <a:rPr lang="en-US">
                <a:solidFill>
                  <a:srgbClr val="000000"/>
                </a:solidFill>
              </a:rPr>
              <a:t>30</a:t>
            </a:r>
          </a:p>
        </p:txBody>
      </p:sp>
      <p:sp>
        <p:nvSpPr>
          <p:cNvPr id="70666" name="Text Box 10"/>
          <p:cNvSpPr txBox="1">
            <a:spLocks noChangeArrowheads="1"/>
          </p:cNvSpPr>
          <p:nvPr/>
        </p:nvSpPr>
        <p:spPr bwMode="auto">
          <a:xfrm>
            <a:off x="2133600" y="762000"/>
            <a:ext cx="838200" cy="336550"/>
          </a:xfrm>
          <a:prstGeom prst="rect">
            <a:avLst/>
          </a:prstGeom>
          <a:noFill/>
          <a:ln w="9525">
            <a:noFill/>
            <a:miter lim="800000"/>
            <a:headEnd/>
            <a:tailEnd/>
          </a:ln>
        </p:spPr>
        <p:txBody>
          <a:bodyPr>
            <a:spAutoFit/>
          </a:bodyPr>
          <a:lstStyle/>
          <a:p>
            <a:r>
              <a:rPr lang="en-US">
                <a:solidFill>
                  <a:srgbClr val="000000"/>
                </a:solidFill>
              </a:rPr>
              <a:t>Depth</a:t>
            </a:r>
          </a:p>
        </p:txBody>
      </p:sp>
      <p:sp>
        <p:nvSpPr>
          <p:cNvPr id="70667" name="Text Box 11"/>
          <p:cNvSpPr txBox="1">
            <a:spLocks noChangeArrowheads="1"/>
          </p:cNvSpPr>
          <p:nvPr/>
        </p:nvSpPr>
        <p:spPr bwMode="auto">
          <a:xfrm rot="-1911299">
            <a:off x="5353050" y="685800"/>
            <a:ext cx="444500" cy="336550"/>
          </a:xfrm>
          <a:prstGeom prst="rect">
            <a:avLst/>
          </a:prstGeom>
          <a:noFill/>
          <a:ln w="9525">
            <a:noFill/>
            <a:miter lim="800000"/>
            <a:headEnd/>
            <a:tailEnd/>
          </a:ln>
        </p:spPr>
        <p:txBody>
          <a:bodyPr>
            <a:spAutoFit/>
          </a:bodyPr>
          <a:lstStyle/>
          <a:p>
            <a:r>
              <a:rPr lang="en-US">
                <a:solidFill>
                  <a:srgbClr val="000000"/>
                </a:solidFill>
              </a:rPr>
              <a:t>20</a:t>
            </a:r>
          </a:p>
        </p:txBody>
      </p:sp>
      <p:sp>
        <p:nvSpPr>
          <p:cNvPr id="70668" name="Text Box 12"/>
          <p:cNvSpPr txBox="1">
            <a:spLocks noChangeArrowheads="1"/>
          </p:cNvSpPr>
          <p:nvPr/>
        </p:nvSpPr>
        <p:spPr bwMode="auto">
          <a:xfrm>
            <a:off x="6172200" y="762000"/>
            <a:ext cx="838200" cy="336550"/>
          </a:xfrm>
          <a:prstGeom prst="rect">
            <a:avLst/>
          </a:prstGeom>
          <a:noFill/>
          <a:ln w="9525">
            <a:noFill/>
            <a:miter lim="800000"/>
            <a:headEnd/>
            <a:tailEnd/>
          </a:ln>
        </p:spPr>
        <p:txBody>
          <a:bodyPr>
            <a:spAutoFit/>
          </a:bodyPr>
          <a:lstStyle/>
          <a:p>
            <a:r>
              <a:rPr lang="en-US">
                <a:solidFill>
                  <a:srgbClr val="000000"/>
                </a:solidFill>
              </a:rPr>
              <a:t>Depth</a:t>
            </a:r>
          </a:p>
        </p:txBody>
      </p:sp>
      <p:sp>
        <p:nvSpPr>
          <p:cNvPr id="70669" name="Text Box 13"/>
          <p:cNvSpPr txBox="1">
            <a:spLocks noChangeArrowheads="1"/>
          </p:cNvSpPr>
          <p:nvPr/>
        </p:nvSpPr>
        <p:spPr bwMode="auto">
          <a:xfrm>
            <a:off x="2800350" y="762000"/>
            <a:ext cx="520700" cy="336550"/>
          </a:xfrm>
          <a:prstGeom prst="rect">
            <a:avLst/>
          </a:prstGeom>
          <a:noFill/>
          <a:ln w="9525">
            <a:noFill/>
            <a:miter lim="800000"/>
            <a:headEnd/>
            <a:tailEnd/>
          </a:ln>
        </p:spPr>
        <p:txBody>
          <a:bodyPr>
            <a:spAutoFit/>
          </a:bodyPr>
          <a:lstStyle/>
          <a:p>
            <a:r>
              <a:rPr lang="en-US">
                <a:solidFill>
                  <a:srgbClr val="000000"/>
                </a:solidFill>
              </a:rPr>
              <a:t>km</a:t>
            </a:r>
          </a:p>
        </p:txBody>
      </p:sp>
      <p:sp>
        <p:nvSpPr>
          <p:cNvPr id="70670" name="Text Box 14"/>
          <p:cNvSpPr txBox="1">
            <a:spLocks noChangeArrowheads="1"/>
          </p:cNvSpPr>
          <p:nvPr/>
        </p:nvSpPr>
        <p:spPr bwMode="auto">
          <a:xfrm rot="-1682912">
            <a:off x="5108575" y="831850"/>
            <a:ext cx="444500" cy="336550"/>
          </a:xfrm>
          <a:prstGeom prst="rect">
            <a:avLst/>
          </a:prstGeom>
          <a:noFill/>
          <a:ln w="9525">
            <a:noFill/>
            <a:miter lim="800000"/>
            <a:headEnd/>
            <a:tailEnd/>
          </a:ln>
        </p:spPr>
        <p:txBody>
          <a:bodyPr>
            <a:spAutoFit/>
          </a:bodyPr>
          <a:lstStyle/>
          <a:p>
            <a:r>
              <a:rPr lang="en-US">
                <a:solidFill>
                  <a:srgbClr val="000000"/>
                </a:solidFill>
              </a:rPr>
              <a:t>10</a:t>
            </a:r>
          </a:p>
        </p:txBody>
      </p:sp>
      <p:sp>
        <p:nvSpPr>
          <p:cNvPr id="70671" name="Text Box 15"/>
          <p:cNvSpPr txBox="1">
            <a:spLocks noChangeArrowheads="1"/>
          </p:cNvSpPr>
          <p:nvPr/>
        </p:nvSpPr>
        <p:spPr bwMode="auto">
          <a:xfrm>
            <a:off x="6858000" y="762000"/>
            <a:ext cx="457200" cy="336550"/>
          </a:xfrm>
          <a:prstGeom prst="rect">
            <a:avLst/>
          </a:prstGeom>
          <a:noFill/>
          <a:ln w="9525">
            <a:noFill/>
            <a:miter lim="800000"/>
            <a:headEnd/>
            <a:tailEnd/>
          </a:ln>
        </p:spPr>
        <p:txBody>
          <a:bodyPr>
            <a:spAutoFit/>
          </a:bodyPr>
          <a:lstStyle/>
          <a:p>
            <a:r>
              <a:rPr lang="en-US">
                <a:solidFill>
                  <a:srgbClr val="000000"/>
                </a:solidFill>
              </a:rPr>
              <a:t>mi</a:t>
            </a:r>
          </a:p>
        </p:txBody>
      </p:sp>
      <p:sp>
        <p:nvSpPr>
          <p:cNvPr id="70672" name="Text Box 16"/>
          <p:cNvSpPr txBox="1">
            <a:spLocks noChangeArrowheads="1"/>
          </p:cNvSpPr>
          <p:nvPr/>
        </p:nvSpPr>
        <p:spPr bwMode="auto">
          <a:xfrm rot="-2220823">
            <a:off x="4953000" y="952500"/>
            <a:ext cx="317500" cy="336550"/>
          </a:xfrm>
          <a:prstGeom prst="rect">
            <a:avLst/>
          </a:prstGeom>
          <a:noFill/>
          <a:ln w="9525">
            <a:noFill/>
            <a:miter lim="800000"/>
            <a:headEnd/>
            <a:tailEnd/>
          </a:ln>
        </p:spPr>
        <p:txBody>
          <a:bodyPr>
            <a:spAutoFit/>
          </a:bodyPr>
          <a:lstStyle/>
          <a:p>
            <a:r>
              <a:rPr lang="en-US">
                <a:solidFill>
                  <a:srgbClr val="000000"/>
                </a:solidFill>
              </a:rPr>
              <a:t>0</a:t>
            </a:r>
          </a:p>
        </p:txBody>
      </p:sp>
      <p:sp>
        <p:nvSpPr>
          <p:cNvPr id="70673" name="Text Box 17"/>
          <p:cNvSpPr txBox="1">
            <a:spLocks noChangeArrowheads="1"/>
          </p:cNvSpPr>
          <p:nvPr/>
        </p:nvSpPr>
        <p:spPr bwMode="auto">
          <a:xfrm>
            <a:off x="2781300" y="1143000"/>
            <a:ext cx="571500" cy="336550"/>
          </a:xfrm>
          <a:prstGeom prst="rect">
            <a:avLst/>
          </a:prstGeom>
          <a:noFill/>
          <a:ln w="9525">
            <a:noFill/>
            <a:miter lim="800000"/>
            <a:headEnd/>
            <a:tailEnd/>
          </a:ln>
        </p:spPr>
        <p:txBody>
          <a:bodyPr>
            <a:spAutoFit/>
          </a:bodyPr>
          <a:lstStyle/>
          <a:p>
            <a:r>
              <a:rPr lang="en-US">
                <a:solidFill>
                  <a:srgbClr val="000000"/>
                </a:solidFill>
              </a:rPr>
              <a:t>300</a:t>
            </a:r>
          </a:p>
        </p:txBody>
      </p:sp>
      <p:sp>
        <p:nvSpPr>
          <p:cNvPr id="70674" name="Text Box 18"/>
          <p:cNvSpPr txBox="1">
            <a:spLocks noChangeArrowheads="1"/>
          </p:cNvSpPr>
          <p:nvPr/>
        </p:nvSpPr>
        <p:spPr bwMode="auto">
          <a:xfrm>
            <a:off x="5867400" y="1066800"/>
            <a:ext cx="571500" cy="336550"/>
          </a:xfrm>
          <a:prstGeom prst="rect">
            <a:avLst/>
          </a:prstGeom>
          <a:noFill/>
          <a:ln w="9525">
            <a:noFill/>
            <a:miter lim="800000"/>
            <a:headEnd/>
            <a:tailEnd/>
          </a:ln>
        </p:spPr>
        <p:txBody>
          <a:bodyPr>
            <a:spAutoFit/>
          </a:bodyPr>
          <a:lstStyle/>
          <a:p>
            <a:r>
              <a:rPr lang="en-US">
                <a:solidFill>
                  <a:srgbClr val="000000"/>
                </a:solidFill>
              </a:rPr>
              <a:t>186</a:t>
            </a:r>
          </a:p>
        </p:txBody>
      </p:sp>
      <p:sp>
        <p:nvSpPr>
          <p:cNvPr id="70675" name="Text Box 19"/>
          <p:cNvSpPr txBox="1">
            <a:spLocks noChangeArrowheads="1"/>
          </p:cNvSpPr>
          <p:nvPr/>
        </p:nvSpPr>
        <p:spPr bwMode="auto">
          <a:xfrm>
            <a:off x="2743200" y="1676400"/>
            <a:ext cx="571500" cy="336550"/>
          </a:xfrm>
          <a:prstGeom prst="rect">
            <a:avLst/>
          </a:prstGeom>
          <a:noFill/>
          <a:ln w="9525">
            <a:noFill/>
            <a:miter lim="800000"/>
            <a:headEnd/>
            <a:tailEnd/>
          </a:ln>
        </p:spPr>
        <p:txBody>
          <a:bodyPr>
            <a:spAutoFit/>
          </a:bodyPr>
          <a:lstStyle/>
          <a:p>
            <a:r>
              <a:rPr lang="en-US">
                <a:solidFill>
                  <a:srgbClr val="000000"/>
                </a:solidFill>
              </a:rPr>
              <a:t>650</a:t>
            </a:r>
          </a:p>
        </p:txBody>
      </p:sp>
      <p:sp>
        <p:nvSpPr>
          <p:cNvPr id="70676" name="Text Box 20"/>
          <p:cNvSpPr txBox="1">
            <a:spLocks noChangeArrowheads="1"/>
          </p:cNvSpPr>
          <p:nvPr/>
        </p:nvSpPr>
        <p:spPr bwMode="auto">
          <a:xfrm>
            <a:off x="5867400" y="1644650"/>
            <a:ext cx="571500" cy="336550"/>
          </a:xfrm>
          <a:prstGeom prst="rect">
            <a:avLst/>
          </a:prstGeom>
          <a:noFill/>
          <a:ln w="9525">
            <a:noFill/>
            <a:miter lim="800000"/>
            <a:headEnd/>
            <a:tailEnd/>
          </a:ln>
        </p:spPr>
        <p:txBody>
          <a:bodyPr>
            <a:spAutoFit/>
          </a:bodyPr>
          <a:lstStyle/>
          <a:p>
            <a:r>
              <a:rPr lang="en-US">
                <a:solidFill>
                  <a:srgbClr val="000000"/>
                </a:solidFill>
              </a:rPr>
              <a:t>403</a:t>
            </a:r>
          </a:p>
        </p:txBody>
      </p:sp>
      <p:sp>
        <p:nvSpPr>
          <p:cNvPr id="70677" name="Text Box 21"/>
          <p:cNvSpPr txBox="1">
            <a:spLocks noChangeArrowheads="1"/>
          </p:cNvSpPr>
          <p:nvPr/>
        </p:nvSpPr>
        <p:spPr bwMode="auto">
          <a:xfrm>
            <a:off x="2590800" y="2286000"/>
            <a:ext cx="762000" cy="336550"/>
          </a:xfrm>
          <a:prstGeom prst="rect">
            <a:avLst/>
          </a:prstGeom>
          <a:noFill/>
          <a:ln w="9525">
            <a:noFill/>
            <a:miter lim="800000"/>
            <a:headEnd/>
            <a:tailEnd/>
          </a:ln>
        </p:spPr>
        <p:txBody>
          <a:bodyPr>
            <a:spAutoFit/>
          </a:bodyPr>
          <a:lstStyle/>
          <a:p>
            <a:r>
              <a:rPr lang="en-US">
                <a:solidFill>
                  <a:srgbClr val="000000"/>
                </a:solidFill>
              </a:rPr>
              <a:t>1,000</a:t>
            </a:r>
          </a:p>
        </p:txBody>
      </p:sp>
      <p:sp>
        <p:nvSpPr>
          <p:cNvPr id="70678" name="Text Box 22"/>
          <p:cNvSpPr txBox="1">
            <a:spLocks noChangeArrowheads="1"/>
          </p:cNvSpPr>
          <p:nvPr/>
        </p:nvSpPr>
        <p:spPr bwMode="auto">
          <a:xfrm>
            <a:off x="5867400" y="2330450"/>
            <a:ext cx="571500" cy="336550"/>
          </a:xfrm>
          <a:prstGeom prst="rect">
            <a:avLst/>
          </a:prstGeom>
          <a:noFill/>
          <a:ln w="9525">
            <a:noFill/>
            <a:miter lim="800000"/>
            <a:headEnd/>
            <a:tailEnd/>
          </a:ln>
        </p:spPr>
        <p:txBody>
          <a:bodyPr>
            <a:spAutoFit/>
          </a:bodyPr>
          <a:lstStyle/>
          <a:p>
            <a:r>
              <a:rPr lang="en-US">
                <a:solidFill>
                  <a:srgbClr val="000000"/>
                </a:solidFill>
              </a:rPr>
              <a:t>620</a:t>
            </a:r>
          </a:p>
        </p:txBody>
      </p:sp>
      <p:sp>
        <p:nvSpPr>
          <p:cNvPr id="70679" name="Text Box 23"/>
          <p:cNvSpPr txBox="1">
            <a:spLocks noChangeArrowheads="1"/>
          </p:cNvSpPr>
          <p:nvPr/>
        </p:nvSpPr>
        <p:spPr bwMode="auto">
          <a:xfrm>
            <a:off x="2590800" y="3124200"/>
            <a:ext cx="762000" cy="336550"/>
          </a:xfrm>
          <a:prstGeom prst="rect">
            <a:avLst/>
          </a:prstGeom>
          <a:noFill/>
          <a:ln w="9525">
            <a:noFill/>
            <a:miter lim="800000"/>
            <a:headEnd/>
            <a:tailEnd/>
          </a:ln>
        </p:spPr>
        <p:txBody>
          <a:bodyPr>
            <a:spAutoFit/>
          </a:bodyPr>
          <a:lstStyle/>
          <a:p>
            <a:r>
              <a:rPr lang="en-US">
                <a:solidFill>
                  <a:srgbClr val="000000"/>
                </a:solidFill>
              </a:rPr>
              <a:t>1,450</a:t>
            </a:r>
          </a:p>
        </p:txBody>
      </p:sp>
      <p:sp>
        <p:nvSpPr>
          <p:cNvPr id="70680" name="Text Box 24"/>
          <p:cNvSpPr txBox="1">
            <a:spLocks noChangeArrowheads="1"/>
          </p:cNvSpPr>
          <p:nvPr/>
        </p:nvSpPr>
        <p:spPr bwMode="auto">
          <a:xfrm>
            <a:off x="5867400" y="3124200"/>
            <a:ext cx="571500" cy="336550"/>
          </a:xfrm>
          <a:prstGeom prst="rect">
            <a:avLst/>
          </a:prstGeom>
          <a:noFill/>
          <a:ln w="9525">
            <a:noFill/>
            <a:miter lim="800000"/>
            <a:headEnd/>
            <a:tailEnd/>
          </a:ln>
        </p:spPr>
        <p:txBody>
          <a:bodyPr>
            <a:spAutoFit/>
          </a:bodyPr>
          <a:lstStyle/>
          <a:p>
            <a:r>
              <a:rPr lang="en-US">
                <a:solidFill>
                  <a:srgbClr val="000000"/>
                </a:solidFill>
              </a:rPr>
              <a:t>899</a:t>
            </a:r>
          </a:p>
        </p:txBody>
      </p:sp>
      <p:sp>
        <p:nvSpPr>
          <p:cNvPr id="70681" name="Text Box 25"/>
          <p:cNvSpPr txBox="1">
            <a:spLocks noChangeArrowheads="1"/>
          </p:cNvSpPr>
          <p:nvPr/>
        </p:nvSpPr>
        <p:spPr bwMode="auto">
          <a:xfrm>
            <a:off x="2590800" y="3886200"/>
            <a:ext cx="762000" cy="336550"/>
          </a:xfrm>
          <a:prstGeom prst="rect">
            <a:avLst/>
          </a:prstGeom>
          <a:noFill/>
          <a:ln w="9525">
            <a:noFill/>
            <a:miter lim="800000"/>
            <a:headEnd/>
            <a:tailEnd/>
          </a:ln>
        </p:spPr>
        <p:txBody>
          <a:bodyPr>
            <a:spAutoFit/>
          </a:bodyPr>
          <a:lstStyle/>
          <a:p>
            <a:r>
              <a:rPr lang="en-US">
                <a:solidFill>
                  <a:srgbClr val="000000"/>
                </a:solidFill>
              </a:rPr>
              <a:t>1,900</a:t>
            </a:r>
          </a:p>
        </p:txBody>
      </p:sp>
      <p:sp>
        <p:nvSpPr>
          <p:cNvPr id="70682" name="Text Box 26"/>
          <p:cNvSpPr txBox="1">
            <a:spLocks noChangeArrowheads="1"/>
          </p:cNvSpPr>
          <p:nvPr/>
        </p:nvSpPr>
        <p:spPr bwMode="auto">
          <a:xfrm>
            <a:off x="5867400" y="3930650"/>
            <a:ext cx="762000" cy="336550"/>
          </a:xfrm>
          <a:prstGeom prst="rect">
            <a:avLst/>
          </a:prstGeom>
          <a:noFill/>
          <a:ln w="9525">
            <a:noFill/>
            <a:miter lim="800000"/>
            <a:headEnd/>
            <a:tailEnd/>
          </a:ln>
        </p:spPr>
        <p:txBody>
          <a:bodyPr>
            <a:spAutoFit/>
          </a:bodyPr>
          <a:lstStyle/>
          <a:p>
            <a:r>
              <a:rPr lang="en-US">
                <a:solidFill>
                  <a:srgbClr val="000000"/>
                </a:solidFill>
              </a:rPr>
              <a:t>1,178</a:t>
            </a:r>
          </a:p>
        </p:txBody>
      </p:sp>
      <p:sp>
        <p:nvSpPr>
          <p:cNvPr id="70683" name="Text Box 27"/>
          <p:cNvSpPr txBox="1">
            <a:spLocks noChangeArrowheads="1"/>
          </p:cNvSpPr>
          <p:nvPr/>
        </p:nvSpPr>
        <p:spPr bwMode="auto">
          <a:xfrm>
            <a:off x="2590800" y="4800600"/>
            <a:ext cx="762000" cy="336550"/>
          </a:xfrm>
          <a:prstGeom prst="rect">
            <a:avLst/>
          </a:prstGeom>
          <a:noFill/>
          <a:ln w="9525">
            <a:noFill/>
            <a:miter lim="800000"/>
            <a:headEnd/>
            <a:tailEnd/>
          </a:ln>
        </p:spPr>
        <p:txBody>
          <a:bodyPr>
            <a:spAutoFit/>
          </a:bodyPr>
          <a:lstStyle/>
          <a:p>
            <a:r>
              <a:rPr lang="en-US">
                <a:solidFill>
                  <a:srgbClr val="000000"/>
                </a:solidFill>
              </a:rPr>
              <a:t>2,350</a:t>
            </a:r>
          </a:p>
        </p:txBody>
      </p:sp>
      <p:sp>
        <p:nvSpPr>
          <p:cNvPr id="70684" name="Text Box 28"/>
          <p:cNvSpPr txBox="1">
            <a:spLocks noChangeArrowheads="1"/>
          </p:cNvSpPr>
          <p:nvPr/>
        </p:nvSpPr>
        <p:spPr bwMode="auto">
          <a:xfrm>
            <a:off x="5867400" y="4768850"/>
            <a:ext cx="762000" cy="336550"/>
          </a:xfrm>
          <a:prstGeom prst="rect">
            <a:avLst/>
          </a:prstGeom>
          <a:noFill/>
          <a:ln w="9525">
            <a:noFill/>
            <a:miter lim="800000"/>
            <a:headEnd/>
            <a:tailEnd/>
          </a:ln>
        </p:spPr>
        <p:txBody>
          <a:bodyPr>
            <a:spAutoFit/>
          </a:bodyPr>
          <a:lstStyle/>
          <a:p>
            <a:r>
              <a:rPr lang="en-US">
                <a:solidFill>
                  <a:srgbClr val="000000"/>
                </a:solidFill>
              </a:rPr>
              <a:t>1,457</a:t>
            </a:r>
          </a:p>
        </p:txBody>
      </p:sp>
      <p:sp>
        <p:nvSpPr>
          <p:cNvPr id="70685" name="Text Box 29"/>
          <p:cNvSpPr txBox="1">
            <a:spLocks noChangeArrowheads="1"/>
          </p:cNvSpPr>
          <p:nvPr/>
        </p:nvSpPr>
        <p:spPr bwMode="auto">
          <a:xfrm rot="769676">
            <a:off x="3181350" y="5770563"/>
            <a:ext cx="571500" cy="336550"/>
          </a:xfrm>
          <a:prstGeom prst="rect">
            <a:avLst/>
          </a:prstGeom>
          <a:noFill/>
          <a:ln w="9525">
            <a:noFill/>
            <a:miter lim="800000"/>
            <a:headEnd/>
            <a:tailEnd/>
          </a:ln>
        </p:spPr>
        <p:txBody>
          <a:bodyPr>
            <a:spAutoFit/>
          </a:bodyPr>
          <a:lstStyle/>
          <a:p>
            <a:r>
              <a:rPr lang="en-US">
                <a:solidFill>
                  <a:srgbClr val="000000"/>
                </a:solidFill>
              </a:rPr>
              <a:t>170</a:t>
            </a:r>
          </a:p>
        </p:txBody>
      </p:sp>
      <p:sp>
        <p:nvSpPr>
          <p:cNvPr id="70686" name="Text Box 30"/>
          <p:cNvSpPr txBox="1">
            <a:spLocks noChangeArrowheads="1"/>
          </p:cNvSpPr>
          <p:nvPr/>
        </p:nvSpPr>
        <p:spPr bwMode="auto">
          <a:xfrm rot="544516">
            <a:off x="3127375" y="6100763"/>
            <a:ext cx="1905000" cy="336550"/>
          </a:xfrm>
          <a:prstGeom prst="rect">
            <a:avLst/>
          </a:prstGeom>
          <a:noFill/>
          <a:ln w="9525">
            <a:noFill/>
            <a:miter lim="800000"/>
            <a:headEnd/>
            <a:tailEnd/>
          </a:ln>
        </p:spPr>
        <p:txBody>
          <a:bodyPr>
            <a:spAutoFit/>
          </a:bodyPr>
          <a:lstStyle/>
          <a:p>
            <a:r>
              <a:rPr lang="fr-FR">
                <a:solidFill>
                  <a:srgbClr val="000000"/>
                </a:solidFill>
              </a:rPr>
              <a:t>West Longitude </a:t>
            </a:r>
            <a:endParaRPr lang="en-US">
              <a:solidFill>
                <a:srgbClr val="000000"/>
              </a:solidFill>
            </a:endParaRPr>
          </a:p>
        </p:txBody>
      </p:sp>
      <p:sp>
        <p:nvSpPr>
          <p:cNvPr id="70687" name="Text Box 31"/>
          <p:cNvSpPr txBox="1">
            <a:spLocks noChangeArrowheads="1"/>
          </p:cNvSpPr>
          <p:nvPr/>
        </p:nvSpPr>
        <p:spPr bwMode="auto">
          <a:xfrm rot="550605">
            <a:off x="4408488" y="6022975"/>
            <a:ext cx="571500" cy="336550"/>
          </a:xfrm>
          <a:prstGeom prst="rect">
            <a:avLst/>
          </a:prstGeom>
          <a:noFill/>
          <a:ln w="9525">
            <a:noFill/>
            <a:miter lim="800000"/>
            <a:headEnd/>
            <a:tailEnd/>
          </a:ln>
        </p:spPr>
        <p:txBody>
          <a:bodyPr>
            <a:spAutoFit/>
          </a:bodyPr>
          <a:lstStyle/>
          <a:p>
            <a:r>
              <a:rPr lang="en-US">
                <a:solidFill>
                  <a:srgbClr val="000000"/>
                </a:solidFill>
              </a:rPr>
              <a:t>140 </a:t>
            </a:r>
          </a:p>
        </p:txBody>
      </p:sp>
      <p:sp>
        <p:nvSpPr>
          <p:cNvPr id="70688" name="Text Box 32"/>
          <p:cNvSpPr txBox="1">
            <a:spLocks noChangeArrowheads="1"/>
          </p:cNvSpPr>
          <p:nvPr/>
        </p:nvSpPr>
        <p:spPr bwMode="auto">
          <a:xfrm rot="-1564681">
            <a:off x="4940300" y="6010275"/>
            <a:ext cx="317500" cy="336550"/>
          </a:xfrm>
          <a:prstGeom prst="rect">
            <a:avLst/>
          </a:prstGeom>
          <a:noFill/>
          <a:ln w="9525">
            <a:noFill/>
            <a:miter lim="800000"/>
            <a:headEnd/>
            <a:tailEnd/>
          </a:ln>
        </p:spPr>
        <p:txBody>
          <a:bodyPr>
            <a:spAutoFit/>
          </a:bodyPr>
          <a:lstStyle/>
          <a:p>
            <a:r>
              <a:rPr lang="en-US">
                <a:solidFill>
                  <a:srgbClr val="000000"/>
                </a:solidFill>
              </a:rPr>
              <a:t>0</a:t>
            </a:r>
          </a:p>
        </p:txBody>
      </p:sp>
      <p:sp>
        <p:nvSpPr>
          <p:cNvPr id="70689" name="Text Box 33"/>
          <p:cNvSpPr txBox="1">
            <a:spLocks noChangeArrowheads="1"/>
          </p:cNvSpPr>
          <p:nvPr/>
        </p:nvSpPr>
        <p:spPr bwMode="auto">
          <a:xfrm rot="-1875557">
            <a:off x="4760913" y="5967413"/>
            <a:ext cx="1765300" cy="581025"/>
          </a:xfrm>
          <a:prstGeom prst="rect">
            <a:avLst/>
          </a:prstGeom>
          <a:noFill/>
          <a:ln w="9525">
            <a:noFill/>
            <a:miter lim="800000"/>
            <a:headEnd/>
            <a:tailEnd/>
          </a:ln>
        </p:spPr>
        <p:txBody>
          <a:bodyPr>
            <a:spAutoFit/>
          </a:bodyPr>
          <a:lstStyle/>
          <a:p>
            <a:r>
              <a:rPr lang="en-US">
                <a:solidFill>
                  <a:srgbClr val="000000"/>
                </a:solidFill>
              </a:rPr>
              <a:t>Degrees North Latitude </a:t>
            </a:r>
          </a:p>
        </p:txBody>
      </p:sp>
      <p:sp>
        <p:nvSpPr>
          <p:cNvPr id="70690" name="Text Box 34"/>
          <p:cNvSpPr txBox="1">
            <a:spLocks noChangeArrowheads="1"/>
          </p:cNvSpPr>
          <p:nvPr/>
        </p:nvSpPr>
        <p:spPr bwMode="auto">
          <a:xfrm rot="-1510515">
            <a:off x="5099050" y="5891213"/>
            <a:ext cx="444500" cy="336550"/>
          </a:xfrm>
          <a:prstGeom prst="rect">
            <a:avLst/>
          </a:prstGeom>
          <a:noFill/>
          <a:ln w="9525">
            <a:noFill/>
            <a:miter lim="800000"/>
            <a:headEnd/>
            <a:tailEnd/>
          </a:ln>
        </p:spPr>
        <p:txBody>
          <a:bodyPr>
            <a:spAutoFit/>
          </a:bodyPr>
          <a:lstStyle/>
          <a:p>
            <a:r>
              <a:rPr lang="en-US">
                <a:solidFill>
                  <a:srgbClr val="000000"/>
                </a:solidFill>
              </a:rPr>
              <a:t>10 </a:t>
            </a:r>
          </a:p>
        </p:txBody>
      </p:sp>
      <p:sp>
        <p:nvSpPr>
          <p:cNvPr id="70691" name="Text Box 35"/>
          <p:cNvSpPr txBox="1">
            <a:spLocks noChangeArrowheads="1"/>
          </p:cNvSpPr>
          <p:nvPr/>
        </p:nvSpPr>
        <p:spPr bwMode="auto">
          <a:xfrm rot="-1654907">
            <a:off x="5360988" y="5746750"/>
            <a:ext cx="444500" cy="336550"/>
          </a:xfrm>
          <a:prstGeom prst="rect">
            <a:avLst/>
          </a:prstGeom>
          <a:noFill/>
          <a:ln w="9525">
            <a:noFill/>
            <a:miter lim="800000"/>
            <a:headEnd/>
            <a:tailEnd/>
          </a:ln>
        </p:spPr>
        <p:txBody>
          <a:bodyPr>
            <a:spAutoFit/>
          </a:bodyPr>
          <a:lstStyle/>
          <a:p>
            <a:r>
              <a:rPr lang="en-US">
                <a:solidFill>
                  <a:srgbClr val="000000"/>
                </a:solidFill>
              </a:rPr>
              <a:t>20</a:t>
            </a:r>
          </a:p>
        </p:txBody>
      </p:sp>
      <p:sp>
        <p:nvSpPr>
          <p:cNvPr id="70692" name="Text Box 36"/>
          <p:cNvSpPr txBox="1">
            <a:spLocks noChangeArrowheads="1"/>
          </p:cNvSpPr>
          <p:nvPr/>
        </p:nvSpPr>
        <p:spPr bwMode="auto">
          <a:xfrm>
            <a:off x="2590800" y="5715000"/>
            <a:ext cx="762000" cy="336550"/>
          </a:xfrm>
          <a:prstGeom prst="rect">
            <a:avLst/>
          </a:prstGeom>
          <a:noFill/>
          <a:ln w="9525">
            <a:noFill/>
            <a:miter lim="800000"/>
            <a:headEnd/>
            <a:tailEnd/>
          </a:ln>
        </p:spPr>
        <p:txBody>
          <a:bodyPr>
            <a:spAutoFit/>
          </a:bodyPr>
          <a:lstStyle/>
          <a:p>
            <a:r>
              <a:rPr lang="en-US">
                <a:solidFill>
                  <a:srgbClr val="000000"/>
                </a:solidFill>
              </a:rPr>
              <a:t>2,800</a:t>
            </a:r>
          </a:p>
        </p:txBody>
      </p:sp>
      <p:sp>
        <p:nvSpPr>
          <p:cNvPr id="70693" name="Text Box 37"/>
          <p:cNvSpPr txBox="1">
            <a:spLocks noChangeArrowheads="1"/>
          </p:cNvSpPr>
          <p:nvPr/>
        </p:nvSpPr>
        <p:spPr bwMode="auto">
          <a:xfrm rot="-1656790">
            <a:off x="5626100" y="5580063"/>
            <a:ext cx="444500" cy="336550"/>
          </a:xfrm>
          <a:prstGeom prst="rect">
            <a:avLst/>
          </a:prstGeom>
          <a:noFill/>
          <a:ln w="9525">
            <a:noFill/>
            <a:miter lim="800000"/>
            <a:headEnd/>
            <a:tailEnd/>
          </a:ln>
        </p:spPr>
        <p:txBody>
          <a:bodyPr>
            <a:spAutoFit/>
          </a:bodyPr>
          <a:lstStyle/>
          <a:p>
            <a:r>
              <a:rPr lang="en-US">
                <a:solidFill>
                  <a:srgbClr val="000000"/>
                </a:solidFill>
              </a:rPr>
              <a:t>30</a:t>
            </a:r>
          </a:p>
        </p:txBody>
      </p:sp>
      <p:sp>
        <p:nvSpPr>
          <p:cNvPr id="70694" name="Text Box 38"/>
          <p:cNvSpPr txBox="1">
            <a:spLocks noChangeArrowheads="1"/>
          </p:cNvSpPr>
          <p:nvPr/>
        </p:nvSpPr>
        <p:spPr bwMode="auto">
          <a:xfrm>
            <a:off x="5867400" y="5334000"/>
            <a:ext cx="762000" cy="336550"/>
          </a:xfrm>
          <a:prstGeom prst="rect">
            <a:avLst/>
          </a:prstGeom>
          <a:noFill/>
          <a:ln w="9525">
            <a:noFill/>
            <a:miter lim="800000"/>
            <a:headEnd/>
            <a:tailEnd/>
          </a:ln>
        </p:spPr>
        <p:txBody>
          <a:bodyPr>
            <a:spAutoFit/>
          </a:bodyPr>
          <a:lstStyle/>
          <a:p>
            <a:r>
              <a:rPr lang="en-US">
                <a:solidFill>
                  <a:srgbClr val="000000"/>
                </a:solidFill>
              </a:rPr>
              <a:t>1,736</a:t>
            </a:r>
          </a:p>
        </p:txBody>
      </p:sp>
      <p:sp>
        <p:nvSpPr>
          <p:cNvPr id="70695" name="Text Box 42"/>
          <p:cNvSpPr txBox="1">
            <a:spLocks noChangeArrowheads="1"/>
          </p:cNvSpPr>
          <p:nvPr/>
        </p:nvSpPr>
        <p:spPr bwMode="auto">
          <a:xfrm rot="668971">
            <a:off x="3578225" y="5862638"/>
            <a:ext cx="571500" cy="336550"/>
          </a:xfrm>
          <a:prstGeom prst="rect">
            <a:avLst/>
          </a:prstGeom>
          <a:noFill/>
          <a:ln w="9525">
            <a:noFill/>
            <a:miter lim="800000"/>
            <a:headEnd/>
            <a:tailEnd/>
          </a:ln>
        </p:spPr>
        <p:txBody>
          <a:bodyPr>
            <a:spAutoFit/>
          </a:bodyPr>
          <a:lstStyle/>
          <a:p>
            <a:r>
              <a:rPr lang="en-US">
                <a:solidFill>
                  <a:srgbClr val="000000"/>
                </a:solidFill>
              </a:rPr>
              <a:t>160 </a:t>
            </a:r>
          </a:p>
        </p:txBody>
      </p:sp>
      <p:sp>
        <p:nvSpPr>
          <p:cNvPr id="70696" name="Text Box 43"/>
          <p:cNvSpPr txBox="1">
            <a:spLocks noChangeArrowheads="1"/>
          </p:cNvSpPr>
          <p:nvPr/>
        </p:nvSpPr>
        <p:spPr bwMode="auto">
          <a:xfrm rot="779768">
            <a:off x="3987800" y="5954713"/>
            <a:ext cx="571500" cy="336550"/>
          </a:xfrm>
          <a:prstGeom prst="rect">
            <a:avLst/>
          </a:prstGeom>
          <a:noFill/>
          <a:ln w="9525">
            <a:noFill/>
            <a:miter lim="800000"/>
            <a:headEnd/>
            <a:tailEnd/>
          </a:ln>
        </p:spPr>
        <p:txBody>
          <a:bodyPr>
            <a:spAutoFit/>
          </a:bodyPr>
          <a:lstStyle/>
          <a:p>
            <a:r>
              <a:rPr lang="en-US">
                <a:solidFill>
                  <a:srgbClr val="000000"/>
                </a:solidFill>
              </a:rPr>
              <a:t>150</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2286000"/>
            <a:ext cx="7772400" cy="1143000"/>
          </a:xfrm>
        </p:spPr>
        <p:txBody>
          <a:bodyPr/>
          <a:lstStyle/>
          <a:p>
            <a:pPr eaLnBrk="1" hangingPunct="1"/>
            <a:r>
              <a:rPr lang="en-US" sz="700" smtClean="0">
                <a:solidFill>
                  <a:srgbClr val="000000"/>
                </a:solidFill>
                <a:hlinkClick r:id="rId5" action="ppaction://hlinkfile"/>
              </a:rPr>
              <a:t>Convection and Tectonics</a:t>
            </a:r>
            <a:endParaRPr lang="en-US" sz="400" smtClean="0">
              <a:solidFill>
                <a:srgbClr val="000000"/>
              </a:solidFill>
              <a:latin typeface="Lucida Grande" pitchFamily="84" charset="0"/>
            </a:endParaRPr>
          </a:p>
        </p:txBody>
      </p:sp>
    </p:spTree>
    <p:controls>
      <mc:AlternateContent xmlns:mc="http://schemas.openxmlformats.org/markup-compatibility/2006">
        <mc:Choice xmlns:v="urn:schemas-microsoft-com:vml" Requires="v">
          <p:control spid="3096"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Convection in a Lava Lamp</a:t>
            </a:r>
            <a:endParaRPr lang="en-US" smtClean="0">
              <a:latin typeface="ArialMT" charset="0"/>
            </a:endParaRPr>
          </a:p>
        </p:txBody>
      </p:sp>
    </p:spTree>
    <p:controls>
      <mc:AlternateContent xmlns:mc="http://schemas.openxmlformats.org/markup-compatibility/2006">
        <mc:Choice xmlns:v="urn:schemas-microsoft-com:vml" Requires="v">
          <p:control spid="4120"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Hot Spot Volcano Tracks</a:t>
            </a:r>
            <a:endParaRPr lang="en-US" smtClean="0">
              <a:latin typeface="ArialMT" charset="0"/>
            </a:endParaRPr>
          </a:p>
        </p:txBody>
      </p:sp>
    </p:spTree>
    <p:controls>
      <mc:AlternateContent xmlns:mc="http://schemas.openxmlformats.org/markup-compatibility/2006">
        <mc:Choice xmlns:v="urn:schemas-microsoft-com:vml" Requires="v">
          <p:control spid="5144"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3" descr="0332"/>
          <p:cNvPicPr>
            <a:picLocks noChangeAspect="1" noChangeArrowheads="1"/>
          </p:cNvPicPr>
          <p:nvPr/>
        </p:nvPicPr>
        <p:blipFill>
          <a:blip r:embed="rId3" cstate="print"/>
          <a:srcRect/>
          <a:stretch>
            <a:fillRect/>
          </a:stretch>
        </p:blipFill>
        <p:spPr bwMode="auto">
          <a:xfrm>
            <a:off x="88900" y="1492250"/>
            <a:ext cx="8966200" cy="3873500"/>
          </a:xfrm>
          <a:prstGeom prst="rect">
            <a:avLst/>
          </a:prstGeom>
          <a:noFill/>
          <a:ln w="9525">
            <a:noFill/>
            <a:miter lim="800000"/>
            <a:headEnd/>
            <a:tailEnd/>
          </a:ln>
        </p:spPr>
      </p:pic>
      <p:sp>
        <p:nvSpPr>
          <p:cNvPr id="71683" name="Rectangle 3" hidden="1"/>
          <p:cNvSpPr>
            <a:spLocks noGrp="1" noChangeArrowheads="1"/>
          </p:cNvSpPr>
          <p:nvPr>
            <p:ph type="title"/>
          </p:nvPr>
        </p:nvSpPr>
        <p:spPr/>
        <p:txBody>
          <a:bodyPr/>
          <a:lstStyle/>
          <a:p>
            <a:r>
              <a:rPr lang="en-US" smtClean="0"/>
              <a:t>	</a:t>
            </a:r>
          </a:p>
        </p:txBody>
      </p:sp>
      <p:sp>
        <p:nvSpPr>
          <p:cNvPr id="71684" name="Rectangle 4"/>
          <p:cNvSpPr>
            <a:spLocks noChangeArrowheads="1"/>
          </p:cNvSpPr>
          <p:nvPr/>
        </p:nvSpPr>
        <p:spPr bwMode="auto">
          <a:xfrm>
            <a:off x="7761288" y="6291152"/>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solidFill>
                  <a:schemeClr val="tx1"/>
                </a:solidFill>
              </a:rPr>
              <a:t>Fig. </a:t>
            </a:r>
            <a:r>
              <a:rPr lang="en-US" sz="1400" dirty="0" smtClean="0">
                <a:solidFill>
                  <a:schemeClr val="tx1"/>
                </a:solidFill>
              </a:rPr>
              <a:t>3-30, </a:t>
            </a:r>
            <a:r>
              <a:rPr lang="en-US" sz="1400" dirty="0">
                <a:solidFill>
                  <a:schemeClr val="tx1"/>
                </a:solidFill>
              </a:rPr>
              <a:t>p. </a:t>
            </a:r>
            <a:r>
              <a:rPr lang="en-US" sz="1400" dirty="0" smtClean="0">
                <a:solidFill>
                  <a:schemeClr val="tx1"/>
                </a:solidFill>
              </a:rPr>
              <a:t>93, </a:t>
            </a:r>
            <a:r>
              <a:rPr lang="en-US" sz="1400" dirty="0">
                <a:solidFill>
                  <a:schemeClr val="tx1"/>
                </a:solidFill>
              </a:rPr>
              <a:t>9</a:t>
            </a:r>
            <a:r>
              <a:rPr lang="en-US" sz="1400" baseline="30000" dirty="0">
                <a:solidFill>
                  <a:schemeClr val="tx1"/>
                </a:solidFill>
              </a:rPr>
              <a:t>th</a:t>
            </a:r>
            <a:endParaRPr lang="en-US" sz="1400" dirty="0">
              <a:solidFill>
                <a:schemeClr val="tx1"/>
              </a:solidFill>
            </a:endParaRPr>
          </a:p>
          <a:p>
            <a:pPr algn="r" defTabSz="820738" eaLnBrk="0" hangingPunct="0"/>
            <a:r>
              <a:rPr lang="en-US" sz="1400" dirty="0" smtClean="0"/>
              <a:t>Fig</a:t>
            </a:r>
            <a:r>
              <a:rPr lang="en-US" sz="1400" dirty="0"/>
              <a:t>. 3-32, p. </a:t>
            </a:r>
            <a:r>
              <a:rPr lang="en-US" sz="1400" dirty="0" smtClean="0"/>
              <a:t>89 </a:t>
            </a:r>
          </a:p>
          <a:p>
            <a:pPr algn="r" defTabSz="820738" eaLnBrk="0" hangingPunct="0"/>
            <a:r>
              <a:rPr lang="en-US" sz="1400" dirty="0">
                <a:solidFill>
                  <a:schemeClr val="tx1"/>
                </a:solidFill>
              </a:rPr>
              <a:t>Fig. </a:t>
            </a:r>
            <a:r>
              <a:rPr lang="en-US" sz="1400" dirty="0" smtClean="0">
                <a:solidFill>
                  <a:schemeClr val="tx1"/>
                </a:solidFill>
              </a:rPr>
              <a:t>3-29, </a:t>
            </a:r>
            <a:r>
              <a:rPr lang="en-US" sz="1400" dirty="0">
                <a:solidFill>
                  <a:schemeClr val="tx1"/>
                </a:solidFill>
              </a:rPr>
              <a:t>p. </a:t>
            </a:r>
            <a:r>
              <a:rPr lang="en-US" sz="1400" dirty="0" smtClean="0">
                <a:solidFill>
                  <a:schemeClr val="tx1"/>
                </a:solidFill>
              </a:rPr>
              <a:t>103</a:t>
            </a:r>
            <a:endParaRPr lang="en-US" sz="1400" dirty="0">
              <a:solidFill>
                <a:schemeClr val="tx1"/>
              </a:solidFill>
            </a:endParaRPr>
          </a:p>
          <a:p>
            <a:pPr algn="r" defTabSz="820738" eaLnBrk="0" hangingPunct="0"/>
            <a:endParaRPr lang="en-US" sz="1400" dirty="0"/>
          </a:p>
        </p:txBody>
      </p:sp>
      <p:sp>
        <p:nvSpPr>
          <p:cNvPr id="71685" name="Text Box 5"/>
          <p:cNvSpPr txBox="1">
            <a:spLocks noChangeArrowheads="1"/>
          </p:cNvSpPr>
          <p:nvPr/>
        </p:nvSpPr>
        <p:spPr bwMode="auto">
          <a:xfrm>
            <a:off x="3886200" y="2286000"/>
            <a:ext cx="1562100" cy="366713"/>
          </a:xfrm>
          <a:prstGeom prst="rect">
            <a:avLst/>
          </a:prstGeom>
          <a:noFill/>
          <a:ln w="9525">
            <a:noFill/>
            <a:miter lim="800000"/>
            <a:headEnd/>
            <a:tailEnd/>
          </a:ln>
        </p:spPr>
        <p:txBody>
          <a:bodyPr>
            <a:spAutoFit/>
          </a:bodyPr>
          <a:lstStyle/>
          <a:p>
            <a:r>
              <a:rPr lang="en-US">
                <a:solidFill>
                  <a:srgbClr val="000000"/>
                </a:solidFill>
              </a:rPr>
              <a:t>Plate motion</a:t>
            </a:r>
          </a:p>
        </p:txBody>
      </p:sp>
      <p:sp>
        <p:nvSpPr>
          <p:cNvPr id="71686" name="Text Box 6"/>
          <p:cNvSpPr txBox="1">
            <a:spLocks noChangeArrowheads="1"/>
          </p:cNvSpPr>
          <p:nvPr/>
        </p:nvSpPr>
        <p:spPr bwMode="auto">
          <a:xfrm rot="95558">
            <a:off x="5918200" y="2414588"/>
            <a:ext cx="1397000" cy="366712"/>
          </a:xfrm>
          <a:prstGeom prst="rect">
            <a:avLst/>
          </a:prstGeom>
          <a:noFill/>
          <a:ln w="9525">
            <a:noFill/>
            <a:miter lim="800000"/>
            <a:headEnd/>
            <a:tailEnd/>
          </a:ln>
        </p:spPr>
        <p:txBody>
          <a:bodyPr>
            <a:spAutoFit/>
          </a:bodyPr>
          <a:lstStyle/>
          <a:p>
            <a:r>
              <a:rPr lang="en-US">
                <a:solidFill>
                  <a:srgbClr val="000000"/>
                </a:solidFill>
              </a:rPr>
              <a:t>Mauna Kea</a:t>
            </a:r>
          </a:p>
        </p:txBody>
      </p:sp>
      <p:sp>
        <p:nvSpPr>
          <p:cNvPr id="71687" name="Text Box 7"/>
          <p:cNvSpPr txBox="1">
            <a:spLocks noChangeArrowheads="1"/>
          </p:cNvSpPr>
          <p:nvPr/>
        </p:nvSpPr>
        <p:spPr bwMode="auto">
          <a:xfrm>
            <a:off x="4829175" y="2833688"/>
            <a:ext cx="1384300" cy="366712"/>
          </a:xfrm>
          <a:prstGeom prst="rect">
            <a:avLst/>
          </a:prstGeom>
          <a:noFill/>
          <a:ln w="9525">
            <a:noFill/>
            <a:miter lim="800000"/>
            <a:headEnd/>
            <a:tailEnd/>
          </a:ln>
        </p:spPr>
        <p:txBody>
          <a:bodyPr>
            <a:spAutoFit/>
          </a:bodyPr>
          <a:lstStyle/>
          <a:p>
            <a:r>
              <a:rPr lang="en-US">
                <a:solidFill>
                  <a:srgbClr val="000000"/>
                </a:solidFill>
              </a:rPr>
              <a:t>Mauna Loa</a:t>
            </a:r>
          </a:p>
        </p:txBody>
      </p:sp>
      <p:sp>
        <p:nvSpPr>
          <p:cNvPr id="71688" name="Text Box 8"/>
          <p:cNvSpPr txBox="1">
            <a:spLocks noChangeArrowheads="1"/>
          </p:cNvSpPr>
          <p:nvPr/>
        </p:nvSpPr>
        <p:spPr bwMode="auto">
          <a:xfrm>
            <a:off x="6921500" y="3214688"/>
            <a:ext cx="1003300" cy="366712"/>
          </a:xfrm>
          <a:prstGeom prst="rect">
            <a:avLst/>
          </a:prstGeom>
          <a:noFill/>
          <a:ln w="9525">
            <a:noFill/>
            <a:miter lim="800000"/>
            <a:headEnd/>
            <a:tailEnd/>
          </a:ln>
        </p:spPr>
        <p:txBody>
          <a:bodyPr>
            <a:spAutoFit/>
          </a:bodyPr>
          <a:lstStyle/>
          <a:p>
            <a:r>
              <a:rPr lang="en-US">
                <a:solidFill>
                  <a:srgbClr val="000000"/>
                </a:solidFill>
              </a:rPr>
              <a:t>Kilauea</a:t>
            </a:r>
          </a:p>
        </p:txBody>
      </p:sp>
      <p:sp>
        <p:nvSpPr>
          <p:cNvPr id="71689" name="Text Box 9"/>
          <p:cNvSpPr txBox="1">
            <a:spLocks noChangeArrowheads="1"/>
          </p:cNvSpPr>
          <p:nvPr/>
        </p:nvSpPr>
        <p:spPr bwMode="auto">
          <a:xfrm>
            <a:off x="152400" y="3671888"/>
            <a:ext cx="1981200" cy="366712"/>
          </a:xfrm>
          <a:prstGeom prst="rect">
            <a:avLst/>
          </a:prstGeom>
          <a:noFill/>
          <a:ln w="9525">
            <a:noFill/>
            <a:miter lim="800000"/>
            <a:headEnd/>
            <a:tailEnd/>
          </a:ln>
        </p:spPr>
        <p:txBody>
          <a:bodyPr>
            <a:spAutoFit/>
          </a:bodyPr>
          <a:lstStyle/>
          <a:p>
            <a:r>
              <a:rPr lang="en-US" dirty="0">
                <a:solidFill>
                  <a:srgbClr val="000000"/>
                </a:solidFill>
              </a:rPr>
              <a:t>Isostatic sinking</a:t>
            </a:r>
          </a:p>
        </p:txBody>
      </p:sp>
      <p:sp>
        <p:nvSpPr>
          <p:cNvPr id="71690" name="Text Box 11"/>
          <p:cNvSpPr txBox="1">
            <a:spLocks noChangeArrowheads="1"/>
          </p:cNvSpPr>
          <p:nvPr/>
        </p:nvSpPr>
        <p:spPr bwMode="auto">
          <a:xfrm rot="-339089">
            <a:off x="7397750" y="3738563"/>
            <a:ext cx="736600" cy="366712"/>
          </a:xfrm>
          <a:prstGeom prst="rect">
            <a:avLst/>
          </a:prstGeom>
          <a:noFill/>
          <a:ln w="9525">
            <a:noFill/>
            <a:miter lim="800000"/>
            <a:headEnd/>
            <a:tailEnd/>
          </a:ln>
        </p:spPr>
        <p:txBody>
          <a:bodyPr>
            <a:spAutoFit/>
          </a:bodyPr>
          <a:lstStyle/>
          <a:p>
            <a:r>
              <a:rPr lang="en-US">
                <a:solidFill>
                  <a:srgbClr val="000000"/>
                </a:solidFill>
              </a:rPr>
              <a:t>Loihi</a:t>
            </a:r>
          </a:p>
        </p:txBody>
      </p:sp>
      <p:sp>
        <p:nvSpPr>
          <p:cNvPr id="71691" name="WordArt 14"/>
          <p:cNvSpPr>
            <a:spLocks noChangeArrowheads="1" noChangeShapeType="1" noTextEdit="1"/>
          </p:cNvSpPr>
          <p:nvPr/>
        </p:nvSpPr>
        <p:spPr bwMode="auto">
          <a:xfrm>
            <a:off x="2438400" y="3200400"/>
            <a:ext cx="1193800" cy="571500"/>
          </a:xfrm>
          <a:prstGeom prst="rect">
            <a:avLst/>
          </a:prstGeom>
        </p:spPr>
        <p:txBody>
          <a:bodyPr wrap="none" fromWordArt="1">
            <a:prstTxWarp prst="textSlantDown">
              <a:avLst>
                <a:gd name="adj" fmla="val 44444"/>
              </a:avLst>
            </a:prstTxWarp>
          </a:bodyPr>
          <a:lstStyle/>
          <a:p>
            <a:r>
              <a:rPr lang="en-US" kern="10">
                <a:ln w="9525">
                  <a:solidFill>
                    <a:srgbClr val="000000"/>
                  </a:solidFill>
                  <a:round/>
                  <a:headEnd/>
                  <a:tailEnd/>
                </a:ln>
                <a:solidFill>
                  <a:srgbClr val="000000"/>
                </a:solidFill>
                <a:latin typeface="Arial"/>
                <a:cs typeface="Arial"/>
              </a:rPr>
              <a:t>Lithosphere</a:t>
            </a:r>
          </a:p>
        </p:txBody>
      </p:sp>
      <p:sp>
        <p:nvSpPr>
          <p:cNvPr id="71692" name="Line 15"/>
          <p:cNvSpPr>
            <a:spLocks noChangeShapeType="1"/>
          </p:cNvSpPr>
          <p:nvPr/>
        </p:nvSpPr>
        <p:spPr bwMode="auto">
          <a:xfrm flipH="1" flipV="1">
            <a:off x="6019800" y="3124200"/>
            <a:ext cx="196850" cy="371475"/>
          </a:xfrm>
          <a:prstGeom prst="line">
            <a:avLst/>
          </a:prstGeom>
          <a:noFill/>
          <a:ln w="19050">
            <a:solidFill>
              <a:schemeClr val="tx1"/>
            </a:solidFill>
            <a:round/>
            <a:headEnd/>
            <a:tailEnd/>
          </a:ln>
        </p:spPr>
        <p:txBody>
          <a:bodyPr wrap="none" anchor="ctr"/>
          <a:lstStyle/>
          <a:p>
            <a:endParaRPr lang="en-US"/>
          </a:p>
        </p:txBody>
      </p:sp>
      <p:sp>
        <p:nvSpPr>
          <p:cNvPr id="71693" name="Line 16"/>
          <p:cNvSpPr>
            <a:spLocks noChangeShapeType="1"/>
          </p:cNvSpPr>
          <p:nvPr/>
        </p:nvSpPr>
        <p:spPr bwMode="auto">
          <a:xfrm flipH="1" flipV="1">
            <a:off x="6286500" y="2740025"/>
            <a:ext cx="38100" cy="612775"/>
          </a:xfrm>
          <a:prstGeom prst="line">
            <a:avLst/>
          </a:prstGeom>
          <a:noFill/>
          <a:ln w="19050">
            <a:solidFill>
              <a:schemeClr val="tx1"/>
            </a:solidFill>
            <a:round/>
            <a:headEnd/>
            <a:tailEnd/>
          </a:ln>
        </p:spPr>
        <p:txBody>
          <a:bodyPr wrap="none" anchor="ctr"/>
          <a:lstStyle/>
          <a:p>
            <a:endParaRPr lang="en-US"/>
          </a:p>
        </p:txBody>
      </p:sp>
      <p:sp>
        <p:nvSpPr>
          <p:cNvPr id="71694" name="Line 17"/>
          <p:cNvSpPr>
            <a:spLocks noChangeShapeType="1"/>
          </p:cNvSpPr>
          <p:nvPr/>
        </p:nvSpPr>
        <p:spPr bwMode="auto">
          <a:xfrm flipV="1">
            <a:off x="6532563" y="3429000"/>
            <a:ext cx="401637" cy="114300"/>
          </a:xfrm>
          <a:prstGeom prst="line">
            <a:avLst/>
          </a:prstGeom>
          <a:noFill/>
          <a:ln w="19050">
            <a:solidFill>
              <a:schemeClr val="tx1"/>
            </a:solidFill>
            <a:round/>
            <a:headEnd/>
            <a:tailEnd/>
          </a:ln>
        </p:spPr>
        <p:txBody>
          <a:bodyPr wrap="none" anchor="ctr"/>
          <a:lstStyle/>
          <a:p>
            <a:endParaRPr lang="en-US"/>
          </a:p>
        </p:txBody>
      </p:sp>
      <p:sp>
        <p:nvSpPr>
          <p:cNvPr id="71695" name="Line 18"/>
          <p:cNvSpPr>
            <a:spLocks noChangeShapeType="1"/>
          </p:cNvSpPr>
          <p:nvPr/>
        </p:nvSpPr>
        <p:spPr bwMode="auto">
          <a:xfrm flipV="1">
            <a:off x="7064375" y="3962400"/>
            <a:ext cx="403225" cy="61913"/>
          </a:xfrm>
          <a:prstGeom prst="line">
            <a:avLst/>
          </a:prstGeom>
          <a:no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45" descr="0333"/>
          <p:cNvPicPr>
            <a:picLocks noChangeAspect="1" noChangeArrowheads="1"/>
          </p:cNvPicPr>
          <p:nvPr/>
        </p:nvPicPr>
        <p:blipFill>
          <a:blip r:embed="rId3" cstate="print"/>
          <a:srcRect/>
          <a:stretch>
            <a:fillRect/>
          </a:stretch>
        </p:blipFill>
        <p:spPr bwMode="auto">
          <a:xfrm>
            <a:off x="88900" y="25400"/>
            <a:ext cx="8966200" cy="6805613"/>
          </a:xfrm>
          <a:prstGeom prst="rect">
            <a:avLst/>
          </a:prstGeom>
          <a:noFill/>
          <a:ln w="9525">
            <a:noFill/>
            <a:miter lim="800000"/>
            <a:headEnd/>
            <a:tailEnd/>
          </a:ln>
        </p:spPr>
      </p:pic>
      <p:sp>
        <p:nvSpPr>
          <p:cNvPr id="72707" name="Rectangle 1027" hidden="1"/>
          <p:cNvSpPr>
            <a:spLocks noGrp="1" noChangeArrowheads="1"/>
          </p:cNvSpPr>
          <p:nvPr>
            <p:ph type="title"/>
          </p:nvPr>
        </p:nvSpPr>
        <p:spPr/>
        <p:txBody>
          <a:bodyPr/>
          <a:lstStyle/>
          <a:p>
            <a:r>
              <a:rPr lang="en-US" smtClean="0"/>
              <a:t>	</a:t>
            </a:r>
          </a:p>
        </p:txBody>
      </p:sp>
      <p:sp>
        <p:nvSpPr>
          <p:cNvPr id="72708" name="Rectangle 1028"/>
          <p:cNvSpPr>
            <a:spLocks noChangeArrowheads="1"/>
          </p:cNvSpPr>
          <p:nvPr/>
        </p:nvSpPr>
        <p:spPr bwMode="auto">
          <a:xfrm>
            <a:off x="7761288" y="66389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3-33, p. </a:t>
            </a:r>
            <a:r>
              <a:rPr lang="en-US" sz="1400" dirty="0" smtClean="0"/>
              <a:t>89 </a:t>
            </a:r>
            <a:r>
              <a:rPr lang="en-US" sz="1400" dirty="0">
                <a:solidFill>
                  <a:schemeClr val="tx1"/>
                </a:solidFill>
              </a:rPr>
              <a:t>Fig. 3-29, p. 103</a:t>
            </a:r>
          </a:p>
          <a:p>
            <a:pPr algn="r" defTabSz="820738" eaLnBrk="0" hangingPunct="0"/>
            <a:endParaRPr lang="en-US" sz="1400" dirty="0"/>
          </a:p>
        </p:txBody>
      </p:sp>
      <p:sp>
        <p:nvSpPr>
          <p:cNvPr id="72709" name="Text Box 1029"/>
          <p:cNvSpPr txBox="1">
            <a:spLocks noChangeArrowheads="1"/>
          </p:cNvSpPr>
          <p:nvPr/>
        </p:nvSpPr>
        <p:spPr bwMode="auto">
          <a:xfrm>
            <a:off x="304800" y="990600"/>
            <a:ext cx="1676400" cy="641350"/>
          </a:xfrm>
          <a:prstGeom prst="rect">
            <a:avLst/>
          </a:prstGeom>
          <a:noFill/>
          <a:ln w="9525">
            <a:noFill/>
            <a:miter lim="800000"/>
            <a:headEnd/>
            <a:tailEnd/>
          </a:ln>
        </p:spPr>
        <p:txBody>
          <a:bodyPr>
            <a:spAutoFit/>
          </a:bodyPr>
          <a:lstStyle/>
          <a:p>
            <a:r>
              <a:rPr lang="en-US">
                <a:solidFill>
                  <a:srgbClr val="FFFFFF"/>
                </a:solidFill>
              </a:rPr>
              <a:t>Meiji Seamount</a:t>
            </a:r>
          </a:p>
        </p:txBody>
      </p:sp>
      <p:sp>
        <p:nvSpPr>
          <p:cNvPr id="72710" name="Text Box 1030"/>
          <p:cNvSpPr txBox="1">
            <a:spLocks noChangeArrowheads="1"/>
          </p:cNvSpPr>
          <p:nvPr/>
        </p:nvSpPr>
        <p:spPr bwMode="auto">
          <a:xfrm>
            <a:off x="1801813" y="1325563"/>
            <a:ext cx="825500" cy="366712"/>
          </a:xfrm>
          <a:prstGeom prst="rect">
            <a:avLst/>
          </a:prstGeom>
          <a:noFill/>
          <a:ln w="9525">
            <a:noFill/>
            <a:miter lim="800000"/>
            <a:headEnd/>
            <a:tailEnd/>
          </a:ln>
        </p:spPr>
        <p:txBody>
          <a:bodyPr>
            <a:spAutoFit/>
          </a:bodyPr>
          <a:lstStyle/>
          <a:p>
            <a:r>
              <a:rPr lang="en-US">
                <a:solidFill>
                  <a:srgbClr val="FFFFFF"/>
                </a:solidFill>
              </a:rPr>
              <a:t>70 Ma</a:t>
            </a:r>
          </a:p>
        </p:txBody>
      </p:sp>
      <p:sp>
        <p:nvSpPr>
          <p:cNvPr id="72711" name="Text Box 1031"/>
          <p:cNvSpPr txBox="1">
            <a:spLocks noChangeArrowheads="1"/>
          </p:cNvSpPr>
          <p:nvPr/>
        </p:nvSpPr>
        <p:spPr bwMode="auto">
          <a:xfrm>
            <a:off x="2646363" y="1462088"/>
            <a:ext cx="1943100" cy="366712"/>
          </a:xfrm>
          <a:prstGeom prst="rect">
            <a:avLst/>
          </a:prstGeom>
          <a:noFill/>
          <a:ln w="9525">
            <a:noFill/>
            <a:miter lim="800000"/>
            <a:headEnd/>
            <a:tailEnd/>
          </a:ln>
        </p:spPr>
        <p:txBody>
          <a:bodyPr>
            <a:spAutoFit/>
          </a:bodyPr>
          <a:lstStyle/>
          <a:p>
            <a:r>
              <a:rPr lang="en-US">
                <a:solidFill>
                  <a:srgbClr val="FFFFFF"/>
                </a:solidFill>
              </a:rPr>
              <a:t>Aleutian Islands</a:t>
            </a:r>
          </a:p>
        </p:txBody>
      </p:sp>
      <p:sp>
        <p:nvSpPr>
          <p:cNvPr id="72712" name="Text Box 1032"/>
          <p:cNvSpPr txBox="1">
            <a:spLocks noChangeArrowheads="1"/>
          </p:cNvSpPr>
          <p:nvPr/>
        </p:nvSpPr>
        <p:spPr bwMode="auto">
          <a:xfrm rot="4690204">
            <a:off x="342107" y="3010693"/>
            <a:ext cx="2425700" cy="366713"/>
          </a:xfrm>
          <a:prstGeom prst="rect">
            <a:avLst/>
          </a:prstGeom>
          <a:noFill/>
          <a:ln w="9525">
            <a:noFill/>
            <a:miter lim="800000"/>
            <a:headEnd/>
            <a:tailEnd/>
          </a:ln>
        </p:spPr>
        <p:txBody>
          <a:bodyPr>
            <a:spAutoFit/>
          </a:bodyPr>
          <a:lstStyle/>
          <a:p>
            <a:r>
              <a:rPr lang="en-US">
                <a:solidFill>
                  <a:srgbClr val="FFFFFF"/>
                </a:solidFill>
              </a:rPr>
              <a:t>Emperor Seamounts</a:t>
            </a:r>
          </a:p>
        </p:txBody>
      </p:sp>
      <p:sp>
        <p:nvSpPr>
          <p:cNvPr id="72713" name="Text Box 1033"/>
          <p:cNvSpPr txBox="1">
            <a:spLocks noChangeArrowheads="1"/>
          </p:cNvSpPr>
          <p:nvPr/>
        </p:nvSpPr>
        <p:spPr bwMode="auto">
          <a:xfrm>
            <a:off x="5527675" y="2300288"/>
            <a:ext cx="1993900" cy="366712"/>
          </a:xfrm>
          <a:prstGeom prst="rect">
            <a:avLst/>
          </a:prstGeom>
          <a:noFill/>
          <a:ln w="9525">
            <a:noFill/>
            <a:miter lim="800000"/>
            <a:headEnd/>
            <a:tailEnd/>
          </a:ln>
        </p:spPr>
        <p:txBody>
          <a:bodyPr>
            <a:spAutoFit/>
          </a:bodyPr>
          <a:lstStyle/>
          <a:p>
            <a:r>
              <a:rPr lang="en-US">
                <a:solidFill>
                  <a:srgbClr val="FFFFFF"/>
                </a:solidFill>
              </a:rPr>
              <a:t>PACIFIC OCEAN</a:t>
            </a:r>
          </a:p>
        </p:txBody>
      </p:sp>
      <p:sp>
        <p:nvSpPr>
          <p:cNvPr id="72714" name="Text Box 1034"/>
          <p:cNvSpPr txBox="1">
            <a:spLocks noChangeArrowheads="1"/>
          </p:cNvSpPr>
          <p:nvPr/>
        </p:nvSpPr>
        <p:spPr bwMode="auto">
          <a:xfrm>
            <a:off x="2166938" y="3138488"/>
            <a:ext cx="825500" cy="366712"/>
          </a:xfrm>
          <a:prstGeom prst="rect">
            <a:avLst/>
          </a:prstGeom>
          <a:noFill/>
          <a:ln w="9525">
            <a:noFill/>
            <a:miter lim="800000"/>
            <a:headEnd/>
            <a:tailEnd/>
          </a:ln>
        </p:spPr>
        <p:txBody>
          <a:bodyPr>
            <a:spAutoFit/>
          </a:bodyPr>
          <a:lstStyle/>
          <a:p>
            <a:r>
              <a:rPr lang="en-US">
                <a:solidFill>
                  <a:srgbClr val="FFFFFF"/>
                </a:solidFill>
              </a:rPr>
              <a:t>50 Ma</a:t>
            </a:r>
          </a:p>
        </p:txBody>
      </p:sp>
      <p:sp>
        <p:nvSpPr>
          <p:cNvPr id="72715" name="Text Box 1035"/>
          <p:cNvSpPr txBox="1">
            <a:spLocks noChangeArrowheads="1"/>
          </p:cNvSpPr>
          <p:nvPr/>
        </p:nvSpPr>
        <p:spPr bwMode="auto">
          <a:xfrm>
            <a:off x="2243138" y="3430588"/>
            <a:ext cx="825500" cy="366712"/>
          </a:xfrm>
          <a:prstGeom prst="rect">
            <a:avLst/>
          </a:prstGeom>
          <a:noFill/>
          <a:ln w="9525">
            <a:noFill/>
            <a:miter lim="800000"/>
            <a:headEnd/>
            <a:tailEnd/>
          </a:ln>
        </p:spPr>
        <p:txBody>
          <a:bodyPr>
            <a:spAutoFit/>
          </a:bodyPr>
          <a:lstStyle/>
          <a:p>
            <a:r>
              <a:rPr lang="en-US">
                <a:solidFill>
                  <a:srgbClr val="FFFFFF"/>
                </a:solidFill>
              </a:rPr>
              <a:t>40 Ma</a:t>
            </a:r>
          </a:p>
        </p:txBody>
      </p:sp>
      <p:sp>
        <p:nvSpPr>
          <p:cNvPr id="72716" name="Text Box 1036"/>
          <p:cNvSpPr txBox="1">
            <a:spLocks noChangeArrowheads="1"/>
          </p:cNvSpPr>
          <p:nvPr/>
        </p:nvSpPr>
        <p:spPr bwMode="auto">
          <a:xfrm>
            <a:off x="2335213" y="3727450"/>
            <a:ext cx="2882900" cy="366713"/>
          </a:xfrm>
          <a:prstGeom prst="rect">
            <a:avLst/>
          </a:prstGeom>
          <a:noFill/>
          <a:ln w="9525">
            <a:noFill/>
            <a:miter lim="800000"/>
            <a:headEnd/>
            <a:tailEnd/>
          </a:ln>
        </p:spPr>
        <p:txBody>
          <a:bodyPr>
            <a:spAutoFit/>
          </a:bodyPr>
          <a:lstStyle/>
          <a:p>
            <a:r>
              <a:rPr lang="en-US">
                <a:solidFill>
                  <a:srgbClr val="FFFFFF"/>
                </a:solidFill>
              </a:rPr>
              <a:t>Hawaiian–Emperor Bend</a:t>
            </a:r>
          </a:p>
        </p:txBody>
      </p:sp>
      <p:sp>
        <p:nvSpPr>
          <p:cNvPr id="72717" name="Text Box 1037"/>
          <p:cNvSpPr txBox="1">
            <a:spLocks noChangeArrowheads="1"/>
          </p:cNvSpPr>
          <p:nvPr/>
        </p:nvSpPr>
        <p:spPr bwMode="auto">
          <a:xfrm>
            <a:off x="2995613" y="4046538"/>
            <a:ext cx="825500" cy="366712"/>
          </a:xfrm>
          <a:prstGeom prst="rect">
            <a:avLst/>
          </a:prstGeom>
          <a:noFill/>
          <a:ln w="9525">
            <a:noFill/>
            <a:miter lim="800000"/>
            <a:headEnd/>
            <a:tailEnd/>
          </a:ln>
        </p:spPr>
        <p:txBody>
          <a:bodyPr>
            <a:spAutoFit/>
          </a:bodyPr>
          <a:lstStyle/>
          <a:p>
            <a:r>
              <a:rPr lang="en-US">
                <a:solidFill>
                  <a:srgbClr val="FFFFFF"/>
                </a:solidFill>
              </a:rPr>
              <a:t>30 Ma</a:t>
            </a:r>
          </a:p>
        </p:txBody>
      </p:sp>
      <p:sp>
        <p:nvSpPr>
          <p:cNvPr id="72718" name="Text Box 1038"/>
          <p:cNvSpPr txBox="1">
            <a:spLocks noChangeArrowheads="1"/>
          </p:cNvSpPr>
          <p:nvPr/>
        </p:nvSpPr>
        <p:spPr bwMode="auto">
          <a:xfrm>
            <a:off x="3748088" y="4297363"/>
            <a:ext cx="825500" cy="366712"/>
          </a:xfrm>
          <a:prstGeom prst="rect">
            <a:avLst/>
          </a:prstGeom>
          <a:noFill/>
          <a:ln w="9525">
            <a:noFill/>
            <a:miter lim="800000"/>
            <a:headEnd/>
            <a:tailEnd/>
          </a:ln>
        </p:spPr>
        <p:txBody>
          <a:bodyPr>
            <a:spAutoFit/>
          </a:bodyPr>
          <a:lstStyle/>
          <a:p>
            <a:r>
              <a:rPr lang="en-US">
                <a:solidFill>
                  <a:srgbClr val="FFFFFF"/>
                </a:solidFill>
              </a:rPr>
              <a:t>20 Ma</a:t>
            </a:r>
          </a:p>
        </p:txBody>
      </p:sp>
      <p:sp>
        <p:nvSpPr>
          <p:cNvPr id="72719" name="Text Box 1039"/>
          <p:cNvSpPr txBox="1">
            <a:spLocks noChangeArrowheads="1"/>
          </p:cNvSpPr>
          <p:nvPr/>
        </p:nvSpPr>
        <p:spPr bwMode="auto">
          <a:xfrm>
            <a:off x="4546600" y="4662488"/>
            <a:ext cx="825500" cy="366712"/>
          </a:xfrm>
          <a:prstGeom prst="rect">
            <a:avLst/>
          </a:prstGeom>
          <a:noFill/>
          <a:ln w="9525">
            <a:noFill/>
            <a:miter lim="800000"/>
            <a:headEnd/>
            <a:tailEnd/>
          </a:ln>
        </p:spPr>
        <p:txBody>
          <a:bodyPr>
            <a:spAutoFit/>
          </a:bodyPr>
          <a:lstStyle/>
          <a:p>
            <a:r>
              <a:rPr lang="en-US">
                <a:solidFill>
                  <a:srgbClr val="FFFFFF"/>
                </a:solidFill>
              </a:rPr>
              <a:t>10 Ma</a:t>
            </a:r>
          </a:p>
        </p:txBody>
      </p:sp>
      <p:sp>
        <p:nvSpPr>
          <p:cNvPr id="72720" name="Text Box 1040"/>
          <p:cNvSpPr txBox="1">
            <a:spLocks noChangeArrowheads="1"/>
          </p:cNvSpPr>
          <p:nvPr/>
        </p:nvSpPr>
        <p:spPr bwMode="auto">
          <a:xfrm>
            <a:off x="6119813" y="5095875"/>
            <a:ext cx="1384300" cy="366713"/>
          </a:xfrm>
          <a:prstGeom prst="rect">
            <a:avLst/>
          </a:prstGeom>
          <a:noFill/>
          <a:ln w="9525">
            <a:noFill/>
            <a:miter lim="800000"/>
            <a:headEnd/>
            <a:tailEnd/>
          </a:ln>
        </p:spPr>
        <p:txBody>
          <a:bodyPr>
            <a:spAutoFit/>
          </a:bodyPr>
          <a:lstStyle/>
          <a:p>
            <a:r>
              <a:rPr lang="en-US">
                <a:solidFill>
                  <a:srgbClr val="FFFFFF"/>
                </a:solidFill>
              </a:rPr>
              <a:t>Kauai 5 Ma</a:t>
            </a:r>
          </a:p>
        </p:txBody>
      </p:sp>
      <p:sp>
        <p:nvSpPr>
          <p:cNvPr id="72721" name="Text Box 1041"/>
          <p:cNvSpPr txBox="1">
            <a:spLocks noChangeArrowheads="1"/>
          </p:cNvSpPr>
          <p:nvPr/>
        </p:nvSpPr>
        <p:spPr bwMode="auto">
          <a:xfrm rot="1049288">
            <a:off x="4729163" y="5729288"/>
            <a:ext cx="1879600" cy="366712"/>
          </a:xfrm>
          <a:prstGeom prst="rect">
            <a:avLst/>
          </a:prstGeom>
          <a:noFill/>
          <a:ln w="9525">
            <a:noFill/>
            <a:miter lim="800000"/>
            <a:headEnd/>
            <a:tailEnd/>
          </a:ln>
        </p:spPr>
        <p:txBody>
          <a:bodyPr>
            <a:spAutoFit/>
          </a:bodyPr>
          <a:lstStyle/>
          <a:p>
            <a:r>
              <a:rPr lang="en-US">
                <a:solidFill>
                  <a:srgbClr val="FFFFFF"/>
                </a:solidFill>
              </a:rPr>
              <a:t>Hawaiian Ridge</a:t>
            </a:r>
          </a:p>
        </p:txBody>
      </p:sp>
      <p:sp>
        <p:nvSpPr>
          <p:cNvPr id="72722" name="Text Box 1042"/>
          <p:cNvSpPr txBox="1">
            <a:spLocks noChangeArrowheads="1"/>
          </p:cNvSpPr>
          <p:nvPr/>
        </p:nvSpPr>
        <p:spPr bwMode="auto">
          <a:xfrm>
            <a:off x="7146925" y="5529263"/>
            <a:ext cx="1619250" cy="366712"/>
          </a:xfrm>
          <a:prstGeom prst="rect">
            <a:avLst/>
          </a:prstGeom>
          <a:noFill/>
          <a:ln w="9525">
            <a:noFill/>
            <a:miter lim="800000"/>
            <a:headEnd/>
            <a:tailEnd/>
          </a:ln>
        </p:spPr>
        <p:txBody>
          <a:bodyPr>
            <a:spAutoFit/>
          </a:bodyPr>
          <a:lstStyle/>
          <a:p>
            <a:r>
              <a:rPr lang="en-US">
                <a:solidFill>
                  <a:srgbClr val="FFFFFF"/>
                </a:solidFill>
              </a:rPr>
              <a:t>Hawaii &lt;1 Ma</a:t>
            </a:r>
          </a:p>
        </p:txBody>
      </p:sp>
      <p:sp>
        <p:nvSpPr>
          <p:cNvPr id="72723" name="Text Box 1043"/>
          <p:cNvSpPr txBox="1">
            <a:spLocks noChangeArrowheads="1"/>
          </p:cNvSpPr>
          <p:nvPr/>
        </p:nvSpPr>
        <p:spPr bwMode="auto">
          <a:xfrm>
            <a:off x="7848600" y="5911850"/>
            <a:ext cx="1295400" cy="641350"/>
          </a:xfrm>
          <a:prstGeom prst="rect">
            <a:avLst/>
          </a:prstGeom>
          <a:noFill/>
          <a:ln w="9525">
            <a:noFill/>
            <a:miter lim="800000"/>
            <a:headEnd/>
            <a:tailEnd/>
          </a:ln>
        </p:spPr>
        <p:txBody>
          <a:bodyPr>
            <a:spAutoFit/>
          </a:bodyPr>
          <a:lstStyle/>
          <a:p>
            <a:r>
              <a:rPr lang="en-US">
                <a:solidFill>
                  <a:srgbClr val="FFFFFF"/>
                </a:solidFill>
              </a:rPr>
              <a:t>Position of Loihi</a:t>
            </a:r>
          </a:p>
        </p:txBody>
      </p:sp>
      <p:sp>
        <p:nvSpPr>
          <p:cNvPr id="72724" name="Text Box 1044"/>
          <p:cNvSpPr txBox="1">
            <a:spLocks noChangeArrowheads="1"/>
          </p:cNvSpPr>
          <p:nvPr/>
        </p:nvSpPr>
        <p:spPr bwMode="auto">
          <a:xfrm>
            <a:off x="441325" y="6122988"/>
            <a:ext cx="2635250" cy="366712"/>
          </a:xfrm>
          <a:prstGeom prst="rect">
            <a:avLst/>
          </a:prstGeom>
          <a:noFill/>
          <a:ln w="9525">
            <a:noFill/>
            <a:miter lim="800000"/>
            <a:headEnd/>
            <a:tailEnd/>
          </a:ln>
        </p:spPr>
        <p:txBody>
          <a:bodyPr>
            <a:spAutoFit/>
          </a:bodyPr>
          <a:lstStyle/>
          <a:p>
            <a:r>
              <a:rPr lang="en-US">
                <a:solidFill>
                  <a:srgbClr val="FFFFFF"/>
                </a:solidFill>
              </a:rPr>
              <a:t>Ma = million years ago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CA" smtClean="0"/>
              <a:t>Figure 15.18</a:t>
            </a:r>
            <a:endParaRPr lang="en-US" smtClean="0"/>
          </a:p>
        </p:txBody>
      </p:sp>
      <p:pic>
        <p:nvPicPr>
          <p:cNvPr id="73731" name="Picture 3" descr="15_18"/>
          <p:cNvPicPr>
            <a:picLocks noGrp="1" noChangeAspect="1" noChangeArrowheads="1"/>
          </p:cNvPicPr>
          <p:nvPr>
            <p:ph idx="1"/>
          </p:nvPr>
        </p:nvPicPr>
        <p:blipFill>
          <a:blip r:embed="rId2" cstate="print"/>
          <a:srcRect/>
          <a:stretch>
            <a:fillRect/>
          </a:stretch>
        </p:blipFill>
        <p:spPr bwMode="auto">
          <a:xfrm>
            <a:off x="304800" y="268288"/>
            <a:ext cx="8382000" cy="6589712"/>
          </a:xfr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http://www.earthmodels.org/publications/coversmallspace.jpg/image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5035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52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2" descr="0328a"/>
          <p:cNvPicPr>
            <a:picLocks noChangeAspect="1" noChangeArrowheads="1"/>
          </p:cNvPicPr>
          <p:nvPr/>
        </p:nvPicPr>
        <p:blipFill>
          <a:blip r:embed="rId3" cstate="print"/>
          <a:srcRect/>
          <a:stretch>
            <a:fillRect/>
          </a:stretch>
        </p:blipFill>
        <p:spPr bwMode="auto">
          <a:xfrm>
            <a:off x="1423988" y="0"/>
            <a:ext cx="6294437" cy="6859588"/>
          </a:xfrm>
          <a:prstGeom prst="rect">
            <a:avLst/>
          </a:prstGeom>
          <a:noFill/>
          <a:ln w="9525">
            <a:noFill/>
            <a:miter lim="800000"/>
            <a:headEnd/>
            <a:tailEnd/>
          </a:ln>
        </p:spPr>
      </p:pic>
      <p:sp>
        <p:nvSpPr>
          <p:cNvPr id="75779" name="Rectangle 3" hidden="1"/>
          <p:cNvSpPr>
            <a:spLocks noGrp="1" noChangeArrowheads="1"/>
          </p:cNvSpPr>
          <p:nvPr>
            <p:ph type="title"/>
          </p:nvPr>
        </p:nvSpPr>
        <p:spPr/>
        <p:txBody>
          <a:bodyPr/>
          <a:lstStyle/>
          <a:p>
            <a:r>
              <a:rPr lang="en-US" smtClean="0"/>
              <a:t>	</a:t>
            </a:r>
          </a:p>
        </p:txBody>
      </p:sp>
      <p:sp>
        <p:nvSpPr>
          <p:cNvPr id="75780" name="Rectangle 4"/>
          <p:cNvSpPr>
            <a:spLocks noChangeArrowheads="1"/>
          </p:cNvSpPr>
          <p:nvPr/>
        </p:nvSpPr>
        <p:spPr bwMode="auto">
          <a:xfrm>
            <a:off x="7650458" y="6280519"/>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3-28a, p. </a:t>
            </a:r>
            <a:r>
              <a:rPr lang="en-US" sz="1400" dirty="0" smtClean="0"/>
              <a:t>85</a:t>
            </a:r>
          </a:p>
          <a:p>
            <a:pPr algn="r" defTabSz="820738" eaLnBrk="0" hangingPunct="0"/>
            <a:r>
              <a:rPr lang="en-US" sz="1400" dirty="0">
                <a:solidFill>
                  <a:schemeClr val="tx1"/>
                </a:solidFill>
              </a:rPr>
              <a:t>Fig. </a:t>
            </a:r>
            <a:r>
              <a:rPr lang="en-US" sz="1400" dirty="0" smtClean="0">
                <a:solidFill>
                  <a:schemeClr val="tx1"/>
                </a:solidFill>
              </a:rPr>
              <a:t>3-27, </a:t>
            </a:r>
            <a:r>
              <a:rPr lang="en-US" sz="1400" dirty="0">
                <a:solidFill>
                  <a:schemeClr val="tx1"/>
                </a:solidFill>
              </a:rPr>
              <a:t>p. </a:t>
            </a:r>
            <a:r>
              <a:rPr lang="en-US" sz="1400" dirty="0" smtClean="0">
                <a:solidFill>
                  <a:schemeClr val="tx1"/>
                </a:solidFill>
              </a:rPr>
              <a:t>99</a:t>
            </a:r>
            <a:endParaRPr lang="en-US" sz="1400" dirty="0">
              <a:solidFill>
                <a:schemeClr val="tx1"/>
              </a:solidFill>
            </a:endParaRPr>
          </a:p>
          <a:p>
            <a:pPr algn="r" defTabSz="820738" eaLnBrk="0" hangingPunct="0"/>
            <a:endParaRPr lang="en-US" sz="1400" dirty="0"/>
          </a:p>
        </p:txBody>
      </p:sp>
      <p:sp>
        <p:nvSpPr>
          <p:cNvPr id="75781" name="Text Box 5"/>
          <p:cNvSpPr txBox="1">
            <a:spLocks noChangeArrowheads="1"/>
          </p:cNvSpPr>
          <p:nvPr/>
        </p:nvSpPr>
        <p:spPr bwMode="auto">
          <a:xfrm>
            <a:off x="1600200" y="471488"/>
            <a:ext cx="1320800" cy="366712"/>
          </a:xfrm>
          <a:prstGeom prst="rect">
            <a:avLst/>
          </a:prstGeom>
          <a:noFill/>
          <a:ln w="9525">
            <a:noFill/>
            <a:miter lim="800000"/>
            <a:headEnd/>
            <a:tailEnd/>
          </a:ln>
        </p:spPr>
        <p:txBody>
          <a:bodyPr>
            <a:spAutoFit/>
          </a:bodyPr>
          <a:lstStyle/>
          <a:p>
            <a:r>
              <a:rPr lang="en-US">
                <a:solidFill>
                  <a:srgbClr val="FFFFFF"/>
                </a:solidFill>
              </a:rPr>
              <a:t>Greenland</a:t>
            </a:r>
          </a:p>
        </p:txBody>
      </p:sp>
      <p:sp>
        <p:nvSpPr>
          <p:cNvPr id="75782" name="Text Box 6"/>
          <p:cNvSpPr txBox="1">
            <a:spLocks noChangeArrowheads="1"/>
          </p:cNvSpPr>
          <p:nvPr/>
        </p:nvSpPr>
        <p:spPr bwMode="auto">
          <a:xfrm rot="-4380362">
            <a:off x="5830094" y="881857"/>
            <a:ext cx="825500" cy="366712"/>
          </a:xfrm>
          <a:prstGeom prst="rect">
            <a:avLst/>
          </a:prstGeom>
          <a:noFill/>
          <a:ln w="9525">
            <a:noFill/>
            <a:miter lim="800000"/>
            <a:headEnd/>
            <a:tailEnd/>
          </a:ln>
        </p:spPr>
        <p:txBody>
          <a:bodyPr>
            <a:spAutoFit/>
          </a:bodyPr>
          <a:lstStyle/>
          <a:p>
            <a:r>
              <a:rPr lang="en-US">
                <a:solidFill>
                  <a:srgbClr val="000000"/>
                </a:solidFill>
              </a:rPr>
              <a:t>Ridge</a:t>
            </a:r>
          </a:p>
        </p:txBody>
      </p:sp>
      <p:sp>
        <p:nvSpPr>
          <p:cNvPr id="75783" name="Text Box 7"/>
          <p:cNvSpPr txBox="1">
            <a:spLocks noChangeArrowheads="1"/>
          </p:cNvSpPr>
          <p:nvPr/>
        </p:nvSpPr>
        <p:spPr bwMode="auto">
          <a:xfrm>
            <a:off x="3200400" y="1690688"/>
            <a:ext cx="1790700" cy="366712"/>
          </a:xfrm>
          <a:prstGeom prst="rect">
            <a:avLst/>
          </a:prstGeom>
          <a:noFill/>
          <a:ln w="9525">
            <a:noFill/>
            <a:miter lim="800000"/>
            <a:headEnd/>
            <a:tailEnd/>
          </a:ln>
        </p:spPr>
        <p:txBody>
          <a:bodyPr>
            <a:spAutoFit/>
          </a:bodyPr>
          <a:lstStyle/>
          <a:p>
            <a:r>
              <a:rPr lang="en-US" i="1">
                <a:solidFill>
                  <a:srgbClr val="000000"/>
                </a:solidFill>
              </a:rPr>
              <a:t>Atlantic Ocean</a:t>
            </a:r>
          </a:p>
        </p:txBody>
      </p:sp>
      <p:sp>
        <p:nvSpPr>
          <p:cNvPr id="75784" name="Text Box 8"/>
          <p:cNvSpPr txBox="1">
            <a:spLocks noChangeArrowheads="1"/>
          </p:cNvSpPr>
          <p:nvPr/>
        </p:nvSpPr>
        <p:spPr bwMode="auto">
          <a:xfrm>
            <a:off x="6096000" y="1828800"/>
            <a:ext cx="977900" cy="366713"/>
          </a:xfrm>
          <a:prstGeom prst="rect">
            <a:avLst/>
          </a:prstGeom>
          <a:noFill/>
          <a:ln w="9525">
            <a:noFill/>
            <a:miter lim="800000"/>
            <a:headEnd/>
            <a:tailEnd/>
          </a:ln>
        </p:spPr>
        <p:txBody>
          <a:bodyPr>
            <a:spAutoFit/>
          </a:bodyPr>
          <a:lstStyle/>
          <a:p>
            <a:r>
              <a:rPr lang="en-US">
                <a:solidFill>
                  <a:srgbClr val="FFFFFF"/>
                </a:solidFill>
              </a:rPr>
              <a:t>Iceland</a:t>
            </a:r>
          </a:p>
        </p:txBody>
      </p:sp>
      <p:sp>
        <p:nvSpPr>
          <p:cNvPr id="75785" name="Text Box 9"/>
          <p:cNvSpPr txBox="1">
            <a:spLocks noChangeArrowheads="1"/>
          </p:cNvSpPr>
          <p:nvPr/>
        </p:nvSpPr>
        <p:spPr bwMode="auto">
          <a:xfrm rot="-2767150">
            <a:off x="4706144" y="2859882"/>
            <a:ext cx="1028700" cy="366712"/>
          </a:xfrm>
          <a:prstGeom prst="rect">
            <a:avLst/>
          </a:prstGeom>
          <a:noFill/>
          <a:ln w="9525">
            <a:noFill/>
            <a:miter lim="800000"/>
            <a:headEnd/>
            <a:tailEnd/>
          </a:ln>
        </p:spPr>
        <p:txBody>
          <a:bodyPr>
            <a:spAutoFit/>
          </a:bodyPr>
          <a:lstStyle/>
          <a:p>
            <a:r>
              <a:rPr lang="en-US">
                <a:solidFill>
                  <a:srgbClr val="000000"/>
                </a:solidFill>
              </a:rPr>
              <a:t>Atlantic </a:t>
            </a:r>
          </a:p>
        </p:txBody>
      </p:sp>
      <p:sp>
        <p:nvSpPr>
          <p:cNvPr id="75786" name="Text Box 10"/>
          <p:cNvSpPr txBox="1">
            <a:spLocks noChangeArrowheads="1"/>
          </p:cNvSpPr>
          <p:nvPr/>
        </p:nvSpPr>
        <p:spPr bwMode="auto">
          <a:xfrm>
            <a:off x="5880100" y="3335338"/>
            <a:ext cx="698500" cy="366712"/>
          </a:xfrm>
          <a:prstGeom prst="rect">
            <a:avLst/>
          </a:prstGeom>
          <a:noFill/>
          <a:ln w="9525">
            <a:noFill/>
            <a:miter lim="800000"/>
            <a:headEnd/>
            <a:tailEnd/>
          </a:ln>
        </p:spPr>
        <p:txBody>
          <a:bodyPr>
            <a:spAutoFit/>
          </a:bodyPr>
          <a:lstStyle/>
          <a:p>
            <a:r>
              <a:rPr lang="it-IT">
                <a:solidFill>
                  <a:srgbClr val="000000"/>
                </a:solidFill>
              </a:rPr>
              <a:t>6 Ma</a:t>
            </a:r>
            <a:endParaRPr lang="en-US">
              <a:solidFill>
                <a:srgbClr val="000000"/>
              </a:solidFill>
            </a:endParaRPr>
          </a:p>
        </p:txBody>
      </p:sp>
      <p:sp>
        <p:nvSpPr>
          <p:cNvPr id="75787" name="Text Box 11"/>
          <p:cNvSpPr txBox="1">
            <a:spLocks noChangeArrowheads="1"/>
          </p:cNvSpPr>
          <p:nvPr/>
        </p:nvSpPr>
        <p:spPr bwMode="auto">
          <a:xfrm>
            <a:off x="1447800" y="4572000"/>
            <a:ext cx="1752600" cy="366713"/>
          </a:xfrm>
          <a:prstGeom prst="rect">
            <a:avLst/>
          </a:prstGeom>
          <a:noFill/>
          <a:ln w="9525">
            <a:noFill/>
            <a:miter lim="800000"/>
            <a:headEnd/>
            <a:tailEnd/>
          </a:ln>
        </p:spPr>
        <p:txBody>
          <a:bodyPr>
            <a:spAutoFit/>
          </a:bodyPr>
          <a:lstStyle/>
          <a:p>
            <a:r>
              <a:rPr lang="en-US">
                <a:solidFill>
                  <a:srgbClr val="000000"/>
                </a:solidFill>
              </a:rPr>
              <a:t>Reversed field</a:t>
            </a:r>
          </a:p>
        </p:txBody>
      </p:sp>
      <p:sp>
        <p:nvSpPr>
          <p:cNvPr id="75788" name="Text Box 12"/>
          <p:cNvSpPr txBox="1">
            <a:spLocks noChangeArrowheads="1"/>
          </p:cNvSpPr>
          <p:nvPr/>
        </p:nvSpPr>
        <p:spPr bwMode="auto">
          <a:xfrm>
            <a:off x="5384800" y="4648200"/>
            <a:ext cx="2311400" cy="641350"/>
          </a:xfrm>
          <a:prstGeom prst="rect">
            <a:avLst/>
          </a:prstGeom>
          <a:noFill/>
          <a:ln w="9525">
            <a:noFill/>
            <a:miter lim="800000"/>
            <a:headEnd/>
            <a:tailEnd/>
          </a:ln>
        </p:spPr>
        <p:txBody>
          <a:bodyPr>
            <a:spAutoFit/>
          </a:bodyPr>
          <a:lstStyle/>
          <a:p>
            <a:r>
              <a:rPr lang="en-US">
                <a:solidFill>
                  <a:srgbClr val="000000"/>
                </a:solidFill>
              </a:rPr>
              <a:t>Region of </a:t>
            </a:r>
          </a:p>
          <a:p>
            <a:r>
              <a:rPr lang="en-US">
                <a:solidFill>
                  <a:srgbClr val="000000"/>
                </a:solidFill>
              </a:rPr>
              <a:t>magnetic survey</a:t>
            </a:r>
          </a:p>
        </p:txBody>
      </p:sp>
      <p:sp>
        <p:nvSpPr>
          <p:cNvPr id="75789" name="Text Box 13"/>
          <p:cNvSpPr txBox="1">
            <a:spLocks noChangeArrowheads="1"/>
          </p:cNvSpPr>
          <p:nvPr/>
        </p:nvSpPr>
        <p:spPr bwMode="auto">
          <a:xfrm>
            <a:off x="1689100" y="4876800"/>
            <a:ext cx="1511300" cy="366713"/>
          </a:xfrm>
          <a:prstGeom prst="rect">
            <a:avLst/>
          </a:prstGeom>
          <a:noFill/>
          <a:ln w="9525">
            <a:noFill/>
            <a:miter lim="800000"/>
            <a:headEnd/>
            <a:tailEnd/>
          </a:ln>
        </p:spPr>
        <p:txBody>
          <a:bodyPr>
            <a:spAutoFit/>
          </a:bodyPr>
          <a:lstStyle/>
          <a:p>
            <a:r>
              <a:rPr lang="en-US">
                <a:solidFill>
                  <a:srgbClr val="000000"/>
                </a:solidFill>
              </a:rPr>
              <a:t>Normal field</a:t>
            </a:r>
          </a:p>
        </p:txBody>
      </p:sp>
      <p:sp>
        <p:nvSpPr>
          <p:cNvPr id="75790" name="Text Box 14"/>
          <p:cNvSpPr txBox="1">
            <a:spLocks noChangeArrowheads="1"/>
          </p:cNvSpPr>
          <p:nvPr/>
        </p:nvSpPr>
        <p:spPr bwMode="auto">
          <a:xfrm rot="-3717007">
            <a:off x="3123407" y="4974431"/>
            <a:ext cx="660400" cy="366713"/>
          </a:xfrm>
          <a:prstGeom prst="rect">
            <a:avLst/>
          </a:prstGeom>
          <a:noFill/>
          <a:ln w="9525">
            <a:noFill/>
            <a:miter lim="800000"/>
            <a:headEnd/>
            <a:tailEnd/>
          </a:ln>
        </p:spPr>
        <p:txBody>
          <a:bodyPr>
            <a:spAutoFit/>
          </a:bodyPr>
          <a:lstStyle/>
          <a:p>
            <a:r>
              <a:rPr lang="en-US">
                <a:solidFill>
                  <a:srgbClr val="000000"/>
                </a:solidFill>
              </a:rPr>
              <a:t>Mid-</a:t>
            </a:r>
          </a:p>
        </p:txBody>
      </p:sp>
      <p:sp>
        <p:nvSpPr>
          <p:cNvPr id="75791" name="Text Box 15"/>
          <p:cNvSpPr txBox="1">
            <a:spLocks noChangeArrowheads="1"/>
          </p:cNvSpPr>
          <p:nvPr/>
        </p:nvSpPr>
        <p:spPr bwMode="auto">
          <a:xfrm>
            <a:off x="5880100" y="3541713"/>
            <a:ext cx="698500" cy="366712"/>
          </a:xfrm>
          <a:prstGeom prst="rect">
            <a:avLst/>
          </a:prstGeom>
          <a:noFill/>
          <a:ln w="9525">
            <a:noFill/>
            <a:miter lim="800000"/>
            <a:headEnd/>
            <a:tailEnd/>
          </a:ln>
        </p:spPr>
        <p:txBody>
          <a:bodyPr>
            <a:spAutoFit/>
          </a:bodyPr>
          <a:lstStyle/>
          <a:p>
            <a:r>
              <a:rPr lang="it-IT">
                <a:solidFill>
                  <a:srgbClr val="000000"/>
                </a:solidFill>
              </a:rPr>
              <a:t>9 Ma</a:t>
            </a:r>
            <a:endParaRPr lang="en-US">
              <a:solidFill>
                <a:srgbClr val="000000"/>
              </a:solidFill>
            </a:endParaRPr>
          </a:p>
        </p:txBody>
      </p:sp>
      <p:sp>
        <p:nvSpPr>
          <p:cNvPr id="75792" name="Text Box 16"/>
          <p:cNvSpPr txBox="1">
            <a:spLocks noChangeArrowheads="1"/>
          </p:cNvSpPr>
          <p:nvPr/>
        </p:nvSpPr>
        <p:spPr bwMode="auto">
          <a:xfrm>
            <a:off x="5835650" y="3733800"/>
            <a:ext cx="825500" cy="366713"/>
          </a:xfrm>
          <a:prstGeom prst="rect">
            <a:avLst/>
          </a:prstGeom>
          <a:noFill/>
          <a:ln w="9525">
            <a:noFill/>
            <a:miter lim="800000"/>
            <a:headEnd/>
            <a:tailEnd/>
          </a:ln>
        </p:spPr>
        <p:txBody>
          <a:bodyPr>
            <a:spAutoFit/>
          </a:bodyPr>
          <a:lstStyle/>
          <a:p>
            <a:r>
              <a:rPr lang="it-IT">
                <a:solidFill>
                  <a:srgbClr val="000000"/>
                </a:solidFill>
              </a:rPr>
              <a:t>15 Ma</a:t>
            </a:r>
            <a:endParaRPr lang="en-US">
              <a:solidFill>
                <a:srgbClr val="000000"/>
              </a:solidFill>
            </a:endParaRPr>
          </a:p>
        </p:txBody>
      </p:sp>
      <p:sp>
        <p:nvSpPr>
          <p:cNvPr id="75793" name="Text Box 19"/>
          <p:cNvSpPr txBox="1">
            <a:spLocks noChangeArrowheads="1"/>
          </p:cNvSpPr>
          <p:nvPr/>
        </p:nvSpPr>
        <p:spPr bwMode="auto">
          <a:xfrm>
            <a:off x="5138738" y="3217863"/>
            <a:ext cx="698500" cy="366712"/>
          </a:xfrm>
          <a:prstGeom prst="rect">
            <a:avLst/>
          </a:prstGeom>
          <a:noFill/>
          <a:ln w="9525">
            <a:noFill/>
            <a:miter lim="800000"/>
            <a:headEnd/>
            <a:tailEnd/>
          </a:ln>
        </p:spPr>
        <p:txBody>
          <a:bodyPr>
            <a:spAutoFit/>
          </a:bodyPr>
          <a:lstStyle/>
          <a:p>
            <a:r>
              <a:rPr lang="it-IT">
                <a:solidFill>
                  <a:srgbClr val="000000"/>
                </a:solidFill>
              </a:rPr>
              <a:t>3 Ma</a:t>
            </a:r>
            <a:endParaRPr lang="en-US">
              <a:solidFill>
                <a:srgbClr val="000000"/>
              </a:solidFill>
            </a:endParaRPr>
          </a:p>
        </p:txBody>
      </p:sp>
      <p:sp>
        <p:nvSpPr>
          <p:cNvPr id="75794" name="Line 20"/>
          <p:cNvSpPr>
            <a:spLocks noChangeShapeType="1"/>
          </p:cNvSpPr>
          <p:nvPr/>
        </p:nvSpPr>
        <p:spPr bwMode="auto">
          <a:xfrm flipH="1" flipV="1">
            <a:off x="4876800" y="2514600"/>
            <a:ext cx="381000" cy="304800"/>
          </a:xfrm>
          <a:prstGeom prst="line">
            <a:avLst/>
          </a:prstGeom>
          <a:noFill/>
          <a:ln w="19050">
            <a:solidFill>
              <a:schemeClr val="tx1"/>
            </a:solidFill>
            <a:round/>
            <a:headEnd/>
            <a:tailEnd type="triangle" w="med" len="med"/>
          </a:ln>
        </p:spPr>
        <p:txBody>
          <a:bodyPr wrap="none" anchor="ctr"/>
          <a:lstStyle/>
          <a:p>
            <a:endParaRPr lang="en-US"/>
          </a:p>
        </p:txBody>
      </p:sp>
      <p:sp>
        <p:nvSpPr>
          <p:cNvPr id="75795" name="Line 21"/>
          <p:cNvSpPr>
            <a:spLocks noChangeShapeType="1"/>
          </p:cNvSpPr>
          <p:nvPr/>
        </p:nvSpPr>
        <p:spPr bwMode="auto">
          <a:xfrm>
            <a:off x="5549900" y="3013075"/>
            <a:ext cx="381000" cy="304800"/>
          </a:xfrm>
          <a:prstGeom prst="line">
            <a:avLst/>
          </a:prstGeom>
          <a:noFill/>
          <a:ln w="19050">
            <a:solidFill>
              <a:schemeClr val="tx1"/>
            </a:solidFill>
            <a:round/>
            <a:headEnd/>
            <a:tailEnd type="triangle" w="med" len="me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mapsnworld.com/world-physical-map-big-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9227571" cy="617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825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12" descr="0328b"/>
          <p:cNvPicPr>
            <a:picLocks noChangeAspect="1" noChangeArrowheads="1"/>
          </p:cNvPicPr>
          <p:nvPr/>
        </p:nvPicPr>
        <p:blipFill>
          <a:blip r:embed="rId3" cstate="print"/>
          <a:srcRect/>
          <a:stretch>
            <a:fillRect/>
          </a:stretch>
        </p:blipFill>
        <p:spPr bwMode="auto">
          <a:xfrm>
            <a:off x="1217613" y="0"/>
            <a:ext cx="6392862" cy="6477000"/>
          </a:xfrm>
          <a:prstGeom prst="rect">
            <a:avLst/>
          </a:prstGeom>
          <a:noFill/>
          <a:ln w="9525">
            <a:noFill/>
            <a:miter lim="800000"/>
            <a:headEnd/>
            <a:tailEnd/>
          </a:ln>
        </p:spPr>
      </p:pic>
      <p:sp>
        <p:nvSpPr>
          <p:cNvPr id="76803" name="Rectangle 3" hidden="1"/>
          <p:cNvSpPr>
            <a:spLocks noGrp="1" noChangeArrowheads="1"/>
          </p:cNvSpPr>
          <p:nvPr>
            <p:ph type="title"/>
          </p:nvPr>
        </p:nvSpPr>
        <p:spPr/>
        <p:txBody>
          <a:bodyPr/>
          <a:lstStyle/>
          <a:p>
            <a:r>
              <a:rPr lang="en-US" smtClean="0"/>
              <a:t>	</a:t>
            </a:r>
          </a:p>
        </p:txBody>
      </p:sp>
      <p:sp>
        <p:nvSpPr>
          <p:cNvPr id="76805" name="Text Box 5"/>
          <p:cNvSpPr txBox="1">
            <a:spLocks noChangeArrowheads="1"/>
          </p:cNvSpPr>
          <p:nvPr/>
        </p:nvSpPr>
        <p:spPr bwMode="auto">
          <a:xfrm>
            <a:off x="6781800" y="319088"/>
            <a:ext cx="698500" cy="366712"/>
          </a:xfrm>
          <a:prstGeom prst="rect">
            <a:avLst/>
          </a:prstGeom>
          <a:noFill/>
          <a:ln w="9525">
            <a:noFill/>
            <a:miter lim="800000"/>
            <a:headEnd/>
            <a:tailEnd/>
          </a:ln>
        </p:spPr>
        <p:txBody>
          <a:bodyPr>
            <a:spAutoFit/>
          </a:bodyPr>
          <a:lstStyle/>
          <a:p>
            <a:r>
              <a:rPr lang="en-US">
                <a:solidFill>
                  <a:srgbClr val="000000"/>
                </a:solidFill>
              </a:rPr>
              <a:t>9 Ma</a:t>
            </a:r>
          </a:p>
        </p:txBody>
      </p:sp>
      <p:sp>
        <p:nvSpPr>
          <p:cNvPr id="76806" name="Text Box 6"/>
          <p:cNvSpPr txBox="1">
            <a:spLocks noChangeArrowheads="1"/>
          </p:cNvSpPr>
          <p:nvPr/>
        </p:nvSpPr>
        <p:spPr bwMode="auto">
          <a:xfrm>
            <a:off x="6997700" y="1690688"/>
            <a:ext cx="698500" cy="366712"/>
          </a:xfrm>
          <a:prstGeom prst="rect">
            <a:avLst/>
          </a:prstGeom>
          <a:noFill/>
          <a:ln w="9525">
            <a:noFill/>
            <a:miter lim="800000"/>
            <a:headEnd/>
            <a:tailEnd/>
          </a:ln>
        </p:spPr>
        <p:txBody>
          <a:bodyPr>
            <a:spAutoFit/>
          </a:bodyPr>
          <a:lstStyle/>
          <a:p>
            <a:r>
              <a:rPr lang="en-US">
                <a:solidFill>
                  <a:srgbClr val="000000"/>
                </a:solidFill>
              </a:rPr>
              <a:t>6 Ma</a:t>
            </a:r>
          </a:p>
        </p:txBody>
      </p:sp>
      <p:sp>
        <p:nvSpPr>
          <p:cNvPr id="76807" name="Text Box 7"/>
          <p:cNvSpPr txBox="1">
            <a:spLocks noChangeArrowheads="1"/>
          </p:cNvSpPr>
          <p:nvPr/>
        </p:nvSpPr>
        <p:spPr bwMode="auto">
          <a:xfrm>
            <a:off x="7380288" y="3062288"/>
            <a:ext cx="698500" cy="366712"/>
          </a:xfrm>
          <a:prstGeom prst="rect">
            <a:avLst/>
          </a:prstGeom>
          <a:noFill/>
          <a:ln w="9525">
            <a:noFill/>
            <a:miter lim="800000"/>
            <a:headEnd/>
            <a:tailEnd/>
          </a:ln>
        </p:spPr>
        <p:txBody>
          <a:bodyPr>
            <a:spAutoFit/>
          </a:bodyPr>
          <a:lstStyle/>
          <a:p>
            <a:r>
              <a:rPr lang="en-US">
                <a:solidFill>
                  <a:srgbClr val="000000"/>
                </a:solidFill>
              </a:rPr>
              <a:t>3 Ma</a:t>
            </a:r>
          </a:p>
        </p:txBody>
      </p:sp>
      <p:sp>
        <p:nvSpPr>
          <p:cNvPr id="76808" name="Text Box 8"/>
          <p:cNvSpPr txBox="1">
            <a:spLocks noChangeArrowheads="1"/>
          </p:cNvSpPr>
          <p:nvPr/>
        </p:nvSpPr>
        <p:spPr bwMode="auto">
          <a:xfrm>
            <a:off x="5759450" y="5454650"/>
            <a:ext cx="2393950" cy="641350"/>
          </a:xfrm>
          <a:prstGeom prst="rect">
            <a:avLst/>
          </a:prstGeom>
          <a:noFill/>
          <a:ln w="9525">
            <a:noFill/>
            <a:miter lim="800000"/>
            <a:headEnd/>
            <a:tailEnd/>
          </a:ln>
        </p:spPr>
        <p:txBody>
          <a:bodyPr>
            <a:spAutoFit/>
          </a:bodyPr>
          <a:lstStyle/>
          <a:p>
            <a:pPr marL="174625" indent="-174625"/>
            <a:r>
              <a:rPr lang="en-US">
                <a:solidFill>
                  <a:srgbClr val="000000"/>
                </a:solidFill>
              </a:rPr>
              <a:t>= Direction of plate movement</a:t>
            </a:r>
          </a:p>
        </p:txBody>
      </p:sp>
      <p:sp>
        <p:nvSpPr>
          <p:cNvPr id="76809" name="Text Box 9"/>
          <p:cNvSpPr txBox="1">
            <a:spLocks noChangeArrowheads="1"/>
          </p:cNvSpPr>
          <p:nvPr/>
        </p:nvSpPr>
        <p:spPr bwMode="auto">
          <a:xfrm>
            <a:off x="1597025" y="5475288"/>
            <a:ext cx="2670175" cy="641350"/>
          </a:xfrm>
          <a:prstGeom prst="rect">
            <a:avLst/>
          </a:prstGeom>
          <a:noFill/>
          <a:ln w="9525">
            <a:noFill/>
            <a:miter lim="800000"/>
            <a:headEnd/>
            <a:tailEnd/>
          </a:ln>
        </p:spPr>
        <p:txBody>
          <a:bodyPr>
            <a:spAutoFit/>
          </a:bodyPr>
          <a:lstStyle/>
          <a:p>
            <a:pPr marL="174625" indent="-174625"/>
            <a:r>
              <a:rPr lang="en-US">
                <a:solidFill>
                  <a:srgbClr val="000000"/>
                </a:solidFill>
              </a:rPr>
              <a:t>= Normal magnetic polarity</a:t>
            </a:r>
          </a:p>
        </p:txBody>
      </p:sp>
      <p:sp>
        <p:nvSpPr>
          <p:cNvPr id="76810" name="Text Box 10"/>
          <p:cNvSpPr txBox="1">
            <a:spLocks noChangeArrowheads="1"/>
          </p:cNvSpPr>
          <p:nvPr/>
        </p:nvSpPr>
        <p:spPr bwMode="auto">
          <a:xfrm>
            <a:off x="1573213" y="6019800"/>
            <a:ext cx="3760787" cy="366713"/>
          </a:xfrm>
          <a:prstGeom prst="rect">
            <a:avLst/>
          </a:prstGeom>
          <a:noFill/>
          <a:ln w="9525">
            <a:noFill/>
            <a:miter lim="800000"/>
            <a:headEnd/>
            <a:tailEnd/>
          </a:ln>
        </p:spPr>
        <p:txBody>
          <a:bodyPr>
            <a:spAutoFit/>
          </a:bodyPr>
          <a:lstStyle/>
          <a:p>
            <a:pPr marL="174625" indent="-174625"/>
            <a:r>
              <a:rPr lang="en-US">
                <a:solidFill>
                  <a:srgbClr val="000000"/>
                </a:solidFill>
              </a:rPr>
              <a:t>= Reversed magnetic polarity</a:t>
            </a:r>
          </a:p>
        </p:txBody>
      </p:sp>
      <p:sp>
        <p:nvSpPr>
          <p:cNvPr id="76811" name="Text Box 11"/>
          <p:cNvSpPr txBox="1">
            <a:spLocks noChangeArrowheads="1"/>
          </p:cNvSpPr>
          <p:nvPr/>
        </p:nvSpPr>
        <p:spPr bwMode="auto">
          <a:xfrm>
            <a:off x="5365750" y="6034088"/>
            <a:ext cx="3436938" cy="641350"/>
          </a:xfrm>
          <a:prstGeom prst="rect">
            <a:avLst/>
          </a:prstGeom>
          <a:noFill/>
          <a:ln w="9525">
            <a:noFill/>
            <a:miter lim="800000"/>
            <a:headEnd/>
            <a:tailEnd/>
          </a:ln>
        </p:spPr>
        <p:txBody>
          <a:bodyPr>
            <a:spAutoFit/>
          </a:bodyPr>
          <a:lstStyle/>
          <a:p>
            <a:pPr marL="573088" indent="-573088"/>
            <a:r>
              <a:rPr lang="en-US">
                <a:solidFill>
                  <a:srgbClr val="000000"/>
                </a:solidFill>
              </a:rPr>
              <a:t>Ma = mega-annum, millions of years ago</a:t>
            </a:r>
          </a:p>
        </p:txBody>
      </p:sp>
      <p:sp>
        <p:nvSpPr>
          <p:cNvPr id="76812" name="Text Box 14"/>
          <p:cNvSpPr txBox="1">
            <a:spLocks noChangeArrowheads="1"/>
          </p:cNvSpPr>
          <p:nvPr/>
        </p:nvSpPr>
        <p:spPr bwMode="auto">
          <a:xfrm>
            <a:off x="6858000" y="5105400"/>
            <a:ext cx="990600" cy="366713"/>
          </a:xfrm>
          <a:prstGeom prst="rect">
            <a:avLst/>
          </a:prstGeom>
          <a:noFill/>
          <a:ln w="19050">
            <a:noFill/>
            <a:miter lim="800000"/>
            <a:headEnd/>
            <a:tailEnd/>
          </a:ln>
        </p:spPr>
        <p:txBody>
          <a:bodyPr>
            <a:spAutoFit/>
          </a:bodyPr>
          <a:lstStyle/>
          <a:p>
            <a:pPr>
              <a:spcBef>
                <a:spcPct val="50000"/>
              </a:spcBef>
            </a:pPr>
            <a:r>
              <a:rPr lang="en-US"/>
              <a:t>Today</a:t>
            </a:r>
          </a:p>
        </p:txBody>
      </p:sp>
      <p:sp>
        <p:nvSpPr>
          <p:cNvPr id="13" name="Rectangle 4"/>
          <p:cNvSpPr>
            <a:spLocks noChangeArrowheads="1"/>
          </p:cNvSpPr>
          <p:nvPr/>
        </p:nvSpPr>
        <p:spPr bwMode="auto">
          <a:xfrm>
            <a:off x="7650458" y="6410325"/>
            <a:ext cx="1481137"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3-28a, p. </a:t>
            </a:r>
            <a:r>
              <a:rPr lang="en-US" sz="1400" dirty="0" smtClean="0"/>
              <a:t>85</a:t>
            </a:r>
          </a:p>
          <a:p>
            <a:pPr algn="r" defTabSz="820738" eaLnBrk="0" hangingPunct="0"/>
            <a:r>
              <a:rPr lang="en-US" sz="1400" dirty="0">
                <a:solidFill>
                  <a:schemeClr val="tx1"/>
                </a:solidFill>
              </a:rPr>
              <a:t>Fig. </a:t>
            </a:r>
            <a:r>
              <a:rPr lang="en-US" sz="1400" dirty="0" smtClean="0">
                <a:solidFill>
                  <a:schemeClr val="tx1"/>
                </a:solidFill>
              </a:rPr>
              <a:t>3-27, </a:t>
            </a:r>
            <a:r>
              <a:rPr lang="en-US" sz="1400" dirty="0">
                <a:solidFill>
                  <a:schemeClr val="tx1"/>
                </a:solidFill>
              </a:rPr>
              <a:t>p. </a:t>
            </a:r>
            <a:r>
              <a:rPr lang="en-US" sz="1400" dirty="0" smtClean="0">
                <a:solidFill>
                  <a:schemeClr val="tx1"/>
                </a:solidFill>
              </a:rPr>
              <a:t>99</a:t>
            </a:r>
            <a:endParaRPr lang="en-US" sz="1400" dirty="0">
              <a:solidFill>
                <a:schemeClr val="tx1"/>
              </a:solidFill>
            </a:endParaRPr>
          </a:p>
          <a:p>
            <a:pPr algn="r" defTabSz="820738" eaLnBrk="0" hangingPunct="0"/>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CA" smtClean="0"/>
              <a:t>Figure 15.19</a:t>
            </a:r>
            <a:endParaRPr lang="en-US" smtClean="0"/>
          </a:p>
        </p:txBody>
      </p:sp>
      <p:pic>
        <p:nvPicPr>
          <p:cNvPr id="77827" name="Picture 5" descr="15_19"/>
          <p:cNvPicPr>
            <a:picLocks noGrp="1" noChangeAspect="1" noChangeArrowheads="1"/>
          </p:cNvPicPr>
          <p:nvPr>
            <p:ph idx="1"/>
          </p:nvPr>
        </p:nvPicPr>
        <p:blipFill>
          <a:blip r:embed="rId2" cstate="print"/>
          <a:srcRect/>
          <a:stretch>
            <a:fillRect/>
          </a:stretch>
        </p:blipFill>
        <p:spPr bwMode="auto">
          <a:xfrm>
            <a:off x="838200" y="207963"/>
            <a:ext cx="7543800" cy="6650037"/>
          </a:xfrm>
          <a:noFill/>
          <a:ln>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Seafloor Spreading and Seafloor Magnetization</a:t>
            </a:r>
            <a:endParaRPr lang="en-US" smtClean="0">
              <a:latin typeface="ArialMT" charset="0"/>
            </a:endParaRPr>
          </a:p>
        </p:txBody>
      </p:sp>
    </p:spTree>
    <p:controls>
      <mc:AlternateContent xmlns:mc="http://schemas.openxmlformats.org/markup-compatibility/2006">
        <mc:Choice xmlns:v="urn:schemas-microsoft-com:vml" Requires="v">
          <p:control spid="6168" name="ShockwaveFlash1" r:id="rId2" imgW="9144000" imgH="6324480"/>
        </mc:Choice>
        <mc:Fallback>
          <p:control name="ShockwaveFlash1" r:id="rId2" imgW="914400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6" descr="0329"/>
          <p:cNvPicPr>
            <a:picLocks noChangeAspect="1" noChangeArrowheads="1"/>
          </p:cNvPicPr>
          <p:nvPr/>
        </p:nvPicPr>
        <p:blipFill>
          <a:blip r:embed="rId3" cstate="print"/>
          <a:srcRect/>
          <a:stretch>
            <a:fillRect/>
          </a:stretch>
        </p:blipFill>
        <p:spPr bwMode="auto">
          <a:xfrm>
            <a:off x="88900" y="147638"/>
            <a:ext cx="8966200" cy="6562725"/>
          </a:xfrm>
          <a:prstGeom prst="rect">
            <a:avLst/>
          </a:prstGeom>
          <a:noFill/>
          <a:ln w="9525">
            <a:noFill/>
            <a:miter lim="800000"/>
            <a:headEnd/>
            <a:tailEnd/>
          </a:ln>
        </p:spPr>
      </p:pic>
      <p:sp>
        <p:nvSpPr>
          <p:cNvPr id="74755" name="Rectangle 3" hidden="1"/>
          <p:cNvSpPr>
            <a:spLocks noGrp="1" noChangeArrowheads="1"/>
          </p:cNvSpPr>
          <p:nvPr>
            <p:ph type="title"/>
          </p:nvPr>
        </p:nvSpPr>
        <p:spPr/>
        <p:txBody>
          <a:bodyPr/>
          <a:lstStyle/>
          <a:p>
            <a:r>
              <a:rPr lang="en-US" sz="1400" smtClean="0"/>
              <a:t>	</a:t>
            </a:r>
          </a:p>
        </p:txBody>
      </p:sp>
      <p:sp>
        <p:nvSpPr>
          <p:cNvPr id="74756" name="Rectangle 4"/>
          <p:cNvSpPr>
            <a:spLocks noChangeArrowheads="1"/>
          </p:cNvSpPr>
          <p:nvPr/>
        </p:nvSpPr>
        <p:spPr bwMode="auto">
          <a:xfrm>
            <a:off x="7761288" y="6286500"/>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dirty="0"/>
              <a:t>Fig. 3-29, p. </a:t>
            </a:r>
            <a:r>
              <a:rPr lang="en-US" sz="1400" dirty="0" smtClean="0"/>
              <a:t>86</a:t>
            </a:r>
          </a:p>
          <a:p>
            <a:pPr algn="r" defTabSz="820738" eaLnBrk="0" hangingPunct="0"/>
            <a:r>
              <a:rPr lang="en-US" sz="1400" dirty="0">
                <a:solidFill>
                  <a:schemeClr val="tx1"/>
                </a:solidFill>
              </a:rPr>
              <a:t>Fig. </a:t>
            </a:r>
            <a:r>
              <a:rPr lang="en-US" sz="1400" dirty="0" smtClean="0">
                <a:solidFill>
                  <a:schemeClr val="tx1"/>
                </a:solidFill>
              </a:rPr>
              <a:t>3-28, </a:t>
            </a:r>
            <a:r>
              <a:rPr lang="en-US" sz="1400" dirty="0">
                <a:solidFill>
                  <a:schemeClr val="tx1"/>
                </a:solidFill>
              </a:rPr>
              <a:t>p. </a:t>
            </a:r>
            <a:r>
              <a:rPr lang="en-US" sz="1400" dirty="0" smtClean="0">
                <a:solidFill>
                  <a:schemeClr val="tx1"/>
                </a:solidFill>
              </a:rPr>
              <a:t>101</a:t>
            </a:r>
            <a:endParaRPr lang="en-US" sz="1400" dirty="0">
              <a:solidFill>
                <a:schemeClr val="tx1"/>
              </a:solidFill>
            </a:endParaRPr>
          </a:p>
          <a:p>
            <a:pPr algn="r" defTabSz="820738" eaLnBrk="0" hangingPunct="0"/>
            <a:endParaRPr lang="en-US" sz="1400" dirty="0"/>
          </a:p>
        </p:txBody>
      </p:sp>
      <p:sp>
        <p:nvSpPr>
          <p:cNvPr id="74757" name="Text Box 5"/>
          <p:cNvSpPr txBox="1">
            <a:spLocks noChangeArrowheads="1"/>
          </p:cNvSpPr>
          <p:nvPr/>
        </p:nvSpPr>
        <p:spPr bwMode="auto">
          <a:xfrm>
            <a:off x="328613" y="5226050"/>
            <a:ext cx="3733800" cy="304800"/>
          </a:xfrm>
          <a:prstGeom prst="rect">
            <a:avLst/>
          </a:prstGeom>
          <a:noFill/>
          <a:ln w="9525">
            <a:noFill/>
            <a:miter lim="800000"/>
            <a:headEnd/>
            <a:tailEnd/>
          </a:ln>
        </p:spPr>
        <p:txBody>
          <a:bodyPr>
            <a:spAutoFit/>
          </a:bodyPr>
          <a:lstStyle/>
          <a:p>
            <a:r>
              <a:rPr lang="en-US" sz="1400">
                <a:solidFill>
                  <a:srgbClr val="000000"/>
                </a:solidFill>
              </a:rPr>
              <a:t>Pleistocene to Recent (0–1.6 Ma)</a:t>
            </a:r>
          </a:p>
        </p:txBody>
      </p:sp>
      <p:sp>
        <p:nvSpPr>
          <p:cNvPr id="74758" name="Text Box 6"/>
          <p:cNvSpPr txBox="1">
            <a:spLocks noChangeArrowheads="1"/>
          </p:cNvSpPr>
          <p:nvPr/>
        </p:nvSpPr>
        <p:spPr bwMode="auto">
          <a:xfrm>
            <a:off x="3525838" y="5165725"/>
            <a:ext cx="2552700" cy="304800"/>
          </a:xfrm>
          <a:prstGeom prst="rect">
            <a:avLst/>
          </a:prstGeom>
          <a:noFill/>
          <a:ln w="9525">
            <a:noFill/>
            <a:miter lim="800000"/>
            <a:headEnd/>
            <a:tailEnd/>
          </a:ln>
        </p:spPr>
        <p:txBody>
          <a:bodyPr>
            <a:spAutoFit/>
          </a:bodyPr>
          <a:lstStyle/>
          <a:p>
            <a:r>
              <a:rPr lang="en-US" sz="1400">
                <a:solidFill>
                  <a:srgbClr val="000000"/>
                </a:solidFill>
              </a:rPr>
              <a:t>Paleocene (58–66 Ma)</a:t>
            </a:r>
          </a:p>
        </p:txBody>
      </p:sp>
      <p:sp>
        <p:nvSpPr>
          <p:cNvPr id="74759" name="Text Box 7"/>
          <p:cNvSpPr txBox="1">
            <a:spLocks noChangeArrowheads="1"/>
          </p:cNvSpPr>
          <p:nvPr/>
        </p:nvSpPr>
        <p:spPr bwMode="auto">
          <a:xfrm>
            <a:off x="6324600" y="5121275"/>
            <a:ext cx="2743200" cy="517525"/>
          </a:xfrm>
          <a:prstGeom prst="rect">
            <a:avLst/>
          </a:prstGeom>
          <a:noFill/>
          <a:ln w="9525">
            <a:noFill/>
            <a:miter lim="800000"/>
            <a:headEnd/>
            <a:tailEnd/>
          </a:ln>
        </p:spPr>
        <p:txBody>
          <a:bodyPr>
            <a:spAutoFit/>
          </a:bodyPr>
          <a:lstStyle/>
          <a:p>
            <a:pPr marL="573088" indent="-573088"/>
            <a:r>
              <a:rPr lang="en-US" sz="1400">
                <a:solidFill>
                  <a:srgbClr val="000000"/>
                </a:solidFill>
              </a:rPr>
              <a:t>Ma = mega-annum, millions of years ago</a:t>
            </a:r>
          </a:p>
        </p:txBody>
      </p:sp>
      <p:sp>
        <p:nvSpPr>
          <p:cNvPr id="74760" name="Text Box 8"/>
          <p:cNvSpPr txBox="1">
            <a:spLocks noChangeArrowheads="1"/>
          </p:cNvSpPr>
          <p:nvPr/>
        </p:nvSpPr>
        <p:spPr bwMode="auto">
          <a:xfrm>
            <a:off x="328613" y="5451475"/>
            <a:ext cx="2298700" cy="304800"/>
          </a:xfrm>
          <a:prstGeom prst="rect">
            <a:avLst/>
          </a:prstGeom>
          <a:noFill/>
          <a:ln w="9525">
            <a:noFill/>
            <a:miter lim="800000"/>
            <a:headEnd/>
            <a:tailEnd/>
          </a:ln>
        </p:spPr>
        <p:txBody>
          <a:bodyPr>
            <a:spAutoFit/>
          </a:bodyPr>
          <a:lstStyle/>
          <a:p>
            <a:r>
              <a:rPr lang="en-US" sz="1400">
                <a:solidFill>
                  <a:srgbClr val="000000"/>
                </a:solidFill>
              </a:rPr>
              <a:t>Pliocene (1.6–5 Ma)</a:t>
            </a:r>
          </a:p>
        </p:txBody>
      </p:sp>
      <p:sp>
        <p:nvSpPr>
          <p:cNvPr id="74761" name="Text Box 9"/>
          <p:cNvSpPr txBox="1">
            <a:spLocks noChangeArrowheads="1"/>
          </p:cNvSpPr>
          <p:nvPr/>
        </p:nvSpPr>
        <p:spPr bwMode="auto">
          <a:xfrm>
            <a:off x="3505200" y="5435600"/>
            <a:ext cx="3200400" cy="304800"/>
          </a:xfrm>
          <a:prstGeom prst="rect">
            <a:avLst/>
          </a:prstGeom>
          <a:noFill/>
          <a:ln w="9525">
            <a:noFill/>
            <a:miter lim="800000"/>
            <a:headEnd/>
            <a:tailEnd/>
          </a:ln>
        </p:spPr>
        <p:txBody>
          <a:bodyPr>
            <a:spAutoFit/>
          </a:bodyPr>
          <a:lstStyle/>
          <a:p>
            <a:r>
              <a:rPr lang="en-US" sz="1400">
                <a:solidFill>
                  <a:srgbClr val="000000"/>
                </a:solidFill>
              </a:rPr>
              <a:t>Late Cretaceous (66–88 Ma)</a:t>
            </a:r>
          </a:p>
        </p:txBody>
      </p:sp>
      <p:sp>
        <p:nvSpPr>
          <p:cNvPr id="74762" name="Text Box 10"/>
          <p:cNvSpPr txBox="1">
            <a:spLocks noChangeArrowheads="1"/>
          </p:cNvSpPr>
          <p:nvPr/>
        </p:nvSpPr>
        <p:spPr bwMode="auto">
          <a:xfrm>
            <a:off x="328613" y="5737225"/>
            <a:ext cx="2209800" cy="304800"/>
          </a:xfrm>
          <a:prstGeom prst="rect">
            <a:avLst/>
          </a:prstGeom>
          <a:noFill/>
          <a:ln w="9525">
            <a:noFill/>
            <a:miter lim="800000"/>
            <a:headEnd/>
            <a:tailEnd/>
          </a:ln>
        </p:spPr>
        <p:txBody>
          <a:bodyPr>
            <a:spAutoFit/>
          </a:bodyPr>
          <a:lstStyle/>
          <a:p>
            <a:r>
              <a:rPr lang="en-US" sz="1400">
                <a:solidFill>
                  <a:srgbClr val="000000"/>
                </a:solidFill>
              </a:rPr>
              <a:t>Miocene (5–24 Ma)</a:t>
            </a:r>
          </a:p>
        </p:txBody>
      </p:sp>
      <p:sp>
        <p:nvSpPr>
          <p:cNvPr id="74763" name="Text Box 11"/>
          <p:cNvSpPr txBox="1">
            <a:spLocks noChangeArrowheads="1"/>
          </p:cNvSpPr>
          <p:nvPr/>
        </p:nvSpPr>
        <p:spPr bwMode="auto">
          <a:xfrm>
            <a:off x="3505200" y="5721350"/>
            <a:ext cx="3581400" cy="304800"/>
          </a:xfrm>
          <a:prstGeom prst="rect">
            <a:avLst/>
          </a:prstGeom>
          <a:noFill/>
          <a:ln w="9525">
            <a:noFill/>
            <a:miter lim="800000"/>
            <a:headEnd/>
            <a:tailEnd/>
          </a:ln>
        </p:spPr>
        <p:txBody>
          <a:bodyPr>
            <a:spAutoFit/>
          </a:bodyPr>
          <a:lstStyle/>
          <a:p>
            <a:r>
              <a:rPr lang="en-US" sz="1400">
                <a:solidFill>
                  <a:srgbClr val="000000"/>
                </a:solidFill>
              </a:rPr>
              <a:t>Middle Cretaceous (88–118 Ma)</a:t>
            </a:r>
          </a:p>
        </p:txBody>
      </p:sp>
      <p:sp>
        <p:nvSpPr>
          <p:cNvPr id="74764" name="Text Box 12"/>
          <p:cNvSpPr txBox="1">
            <a:spLocks noChangeArrowheads="1"/>
          </p:cNvSpPr>
          <p:nvPr/>
        </p:nvSpPr>
        <p:spPr bwMode="auto">
          <a:xfrm>
            <a:off x="328613" y="6007100"/>
            <a:ext cx="2527300" cy="304800"/>
          </a:xfrm>
          <a:prstGeom prst="rect">
            <a:avLst/>
          </a:prstGeom>
          <a:noFill/>
          <a:ln w="9525">
            <a:noFill/>
            <a:miter lim="800000"/>
            <a:headEnd/>
            <a:tailEnd/>
          </a:ln>
        </p:spPr>
        <p:txBody>
          <a:bodyPr>
            <a:spAutoFit/>
          </a:bodyPr>
          <a:lstStyle/>
          <a:p>
            <a:r>
              <a:rPr lang="en-US" sz="1400">
                <a:solidFill>
                  <a:srgbClr val="000000"/>
                </a:solidFill>
              </a:rPr>
              <a:t>Oligocene (24–37 Ma)</a:t>
            </a:r>
          </a:p>
        </p:txBody>
      </p:sp>
      <p:sp>
        <p:nvSpPr>
          <p:cNvPr id="74765" name="Text Box 13"/>
          <p:cNvSpPr txBox="1">
            <a:spLocks noChangeArrowheads="1"/>
          </p:cNvSpPr>
          <p:nvPr/>
        </p:nvSpPr>
        <p:spPr bwMode="auto">
          <a:xfrm>
            <a:off x="3505200" y="5991225"/>
            <a:ext cx="3543300" cy="304800"/>
          </a:xfrm>
          <a:prstGeom prst="rect">
            <a:avLst/>
          </a:prstGeom>
          <a:noFill/>
          <a:ln w="9525">
            <a:noFill/>
            <a:miter lim="800000"/>
            <a:headEnd/>
            <a:tailEnd/>
          </a:ln>
        </p:spPr>
        <p:txBody>
          <a:bodyPr>
            <a:spAutoFit/>
          </a:bodyPr>
          <a:lstStyle/>
          <a:p>
            <a:r>
              <a:rPr lang="en-US" sz="1400">
                <a:solidFill>
                  <a:srgbClr val="000000"/>
                </a:solidFill>
              </a:rPr>
              <a:t>Early Cretaceous (118–144 Ma)</a:t>
            </a:r>
          </a:p>
        </p:txBody>
      </p:sp>
      <p:sp>
        <p:nvSpPr>
          <p:cNvPr id="74766" name="Text Box 14"/>
          <p:cNvSpPr txBox="1">
            <a:spLocks noChangeArrowheads="1"/>
          </p:cNvSpPr>
          <p:nvPr/>
        </p:nvSpPr>
        <p:spPr bwMode="auto">
          <a:xfrm>
            <a:off x="328613" y="6292850"/>
            <a:ext cx="2235200" cy="304800"/>
          </a:xfrm>
          <a:prstGeom prst="rect">
            <a:avLst/>
          </a:prstGeom>
          <a:noFill/>
          <a:ln w="9525">
            <a:noFill/>
            <a:miter lim="800000"/>
            <a:headEnd/>
            <a:tailEnd/>
          </a:ln>
        </p:spPr>
        <p:txBody>
          <a:bodyPr>
            <a:spAutoFit/>
          </a:bodyPr>
          <a:lstStyle/>
          <a:p>
            <a:r>
              <a:rPr lang="en-US" sz="1400">
                <a:solidFill>
                  <a:srgbClr val="000000"/>
                </a:solidFill>
              </a:rPr>
              <a:t>Eocene (37–58 Ma)</a:t>
            </a:r>
          </a:p>
        </p:txBody>
      </p:sp>
      <p:sp>
        <p:nvSpPr>
          <p:cNvPr id="74767" name="Text Box 15"/>
          <p:cNvSpPr txBox="1">
            <a:spLocks noChangeArrowheads="1"/>
          </p:cNvSpPr>
          <p:nvPr/>
        </p:nvSpPr>
        <p:spPr bwMode="auto">
          <a:xfrm>
            <a:off x="3505200" y="6276975"/>
            <a:ext cx="3136900" cy="304800"/>
          </a:xfrm>
          <a:prstGeom prst="rect">
            <a:avLst/>
          </a:prstGeom>
          <a:noFill/>
          <a:ln w="9525">
            <a:noFill/>
            <a:miter lim="800000"/>
            <a:headEnd/>
            <a:tailEnd/>
          </a:ln>
        </p:spPr>
        <p:txBody>
          <a:bodyPr>
            <a:spAutoFit/>
          </a:bodyPr>
          <a:lstStyle/>
          <a:p>
            <a:r>
              <a:rPr lang="en-US" sz="1400">
                <a:solidFill>
                  <a:srgbClr val="000000"/>
                </a:solidFill>
              </a:rPr>
              <a:t>Late Jurassic (144–161 Ma)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CA" smtClean="0"/>
              <a:t>Chapter 15 Opening Figure</a:t>
            </a:r>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Plate Boundaries</a:t>
            </a:r>
            <a:endParaRPr lang="en-US" smtClean="0">
              <a:latin typeface="ArialMT" charset="0"/>
            </a:endParaRPr>
          </a:p>
        </p:txBody>
      </p:sp>
    </p:spTree>
    <p:controls>
      <mc:AlternateContent xmlns:mc="http://schemas.openxmlformats.org/markup-compatibility/2006">
        <mc:Choice xmlns:v="urn:schemas-microsoft-com:vml" Requires="v">
          <p:control spid="7192"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Breakup of Pangaea</a:t>
            </a:r>
            <a:endParaRPr lang="en-US" smtClean="0">
              <a:latin typeface="ArialMT" charset="0"/>
            </a:endParaRPr>
          </a:p>
        </p:txBody>
      </p:sp>
    </p:spTree>
    <p:controls>
      <mc:AlternateContent xmlns:mc="http://schemas.openxmlformats.org/markup-compatibility/2006">
        <mc:Choice xmlns:v="urn:schemas-microsoft-com:vml" Requires="v">
          <p:control spid="8216"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Motion at Plate Boundaries</a:t>
            </a:r>
            <a:endParaRPr lang="en-US" smtClean="0">
              <a:latin typeface="ArialMT" charset="0"/>
            </a:endParaRPr>
          </a:p>
        </p:txBody>
      </p:sp>
    </p:spTree>
    <p:controls>
      <mc:AlternateContent xmlns:mc="http://schemas.openxmlformats.org/markup-compatibility/2006">
        <mc:Choice xmlns:v="urn:schemas-microsoft-com:vml" Requires="v">
          <p:control spid="9240"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Seafloor Spreading and Plate Boundaries</a:t>
            </a:r>
            <a:endParaRPr lang="en-US" smtClean="0">
              <a:latin typeface="ArialMT" charset="0"/>
            </a:endParaRPr>
          </a:p>
        </p:txBody>
      </p:sp>
    </p:spTree>
    <p:controls>
      <mc:AlternateContent xmlns:mc="http://schemas.openxmlformats.org/markup-compatibility/2006">
        <mc:Choice xmlns:v="urn:schemas-microsoft-com:vml" Requires="v">
          <p:control spid="10264"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286000"/>
            <a:ext cx="7772400" cy="1143000"/>
          </a:xfrm>
        </p:spPr>
        <p:txBody>
          <a:bodyPr/>
          <a:lstStyle/>
          <a:p>
            <a:pPr eaLnBrk="1" hangingPunct="1"/>
            <a:r>
              <a:rPr lang="en-US" sz="700" smtClean="0">
                <a:hlinkClick r:id="rId5" action="ppaction://hlinkfile"/>
              </a:rPr>
              <a:t>Convection in a Lava Lamp</a:t>
            </a:r>
            <a:endParaRPr lang="en-US" smtClean="0">
              <a:latin typeface="ArialMT" charset="0"/>
            </a:endParaRPr>
          </a:p>
        </p:txBody>
      </p:sp>
    </p:spTree>
    <p:controls>
      <mc:AlternateContent xmlns:mc="http://schemas.openxmlformats.org/markup-compatibility/2006">
        <mc:Choice xmlns:v="urn:schemas-microsoft-com:vml" Requires="v">
          <p:control spid="11288" name="ShockwaveFlash1" r:id="rId2" imgW="9142560" imgH="6324480"/>
        </mc:Choice>
        <mc:Fallback>
          <p:control name="ShockwaveFlash1" r:id="rId2" imgW="9142560" imgH="632448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0311"/>
          <p:cNvPicPr>
            <a:picLocks noChangeAspect="1" noChangeArrowheads="1"/>
          </p:cNvPicPr>
          <p:nvPr/>
        </p:nvPicPr>
        <p:blipFill>
          <a:blip r:embed="rId3" cstate="print"/>
          <a:srcRect/>
          <a:stretch>
            <a:fillRect/>
          </a:stretch>
        </p:blipFill>
        <p:spPr bwMode="auto">
          <a:xfrm>
            <a:off x="1922463" y="12700"/>
            <a:ext cx="5297487" cy="6832600"/>
          </a:xfrm>
          <a:prstGeom prst="rect">
            <a:avLst/>
          </a:prstGeom>
          <a:noFill/>
          <a:ln w="9525">
            <a:noFill/>
            <a:miter lim="800000"/>
            <a:headEnd/>
            <a:tailEnd/>
          </a:ln>
        </p:spPr>
      </p:pic>
      <p:sp>
        <p:nvSpPr>
          <p:cNvPr id="16387" name="Rectangle 2" hidden="1"/>
          <p:cNvSpPr>
            <a:spLocks noGrp="1" noChangeArrowheads="1"/>
          </p:cNvSpPr>
          <p:nvPr>
            <p:ph type="title"/>
          </p:nvPr>
        </p:nvSpPr>
        <p:spPr/>
        <p:txBody>
          <a:bodyPr/>
          <a:lstStyle/>
          <a:p>
            <a:r>
              <a:rPr lang="en-US" smtClean="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rgbClr val="FF0000"/>
            </a:solidFill>
            <a:effectLst/>
            <a:latin typeface="Arial"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rgbClr val="FF0000"/>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2119</TotalTime>
  <Words>4960</Words>
  <Application>Microsoft Office PowerPoint</Application>
  <PresentationFormat>On-screen Show (4:3)</PresentationFormat>
  <Paragraphs>615</Paragraphs>
  <Slides>89</Slides>
  <Notes>68</Notes>
  <HiddenSlides>8</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Figure 15.5</vt:lpstr>
      <vt:lpstr>PowerPoint Presentation</vt:lpstr>
      <vt:lpstr>Figure 15.7</vt:lpstr>
      <vt:lpstr> </vt:lpstr>
      <vt:lpstr>PowerPoint Presentation</vt:lpstr>
      <vt:lpstr> </vt:lpstr>
      <vt:lpstr>PowerPoint Presentation</vt:lpstr>
      <vt:lpstr> </vt:lpstr>
      <vt:lpstr>PowerPoint Presentation</vt:lpstr>
      <vt:lpstr>Atlantic cross section</vt:lpstr>
      <vt:lpstr> </vt:lpstr>
      <vt:lpstr> </vt:lpstr>
      <vt:lpstr> </vt:lpstr>
      <vt:lpstr> </vt:lpstr>
      <vt:lpstr> </vt:lpstr>
      <vt:lpstr> </vt:lpstr>
      <vt:lpstr> </vt:lpstr>
      <vt:lpstr> </vt:lpstr>
      <vt:lpstr> </vt:lpstr>
      <vt:lpstr> </vt:lpstr>
      <vt:lpstr> </vt:lpstr>
      <vt:lpstr> </vt:lpstr>
      <vt:lpstr> </vt:lpstr>
      <vt:lpstr> </vt:lpstr>
      <vt:lpstr>Forming a Divergent Boundary</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 </vt:lpstr>
      <vt:lpstr>Motion at Transform Boundaries</vt:lpstr>
      <vt:lpstr> </vt:lpstr>
      <vt:lpstr> </vt:lpstr>
      <vt:lpstr>PowerPoint Presentation</vt:lpstr>
      <vt:lpstr> </vt:lpstr>
      <vt:lpstr>Convection and Tectonics</vt:lpstr>
      <vt:lpstr>Convection in a Lava Lamp</vt:lpstr>
      <vt:lpstr>Hot Spot Volcano Tracks</vt:lpstr>
      <vt:lpstr> </vt:lpstr>
      <vt:lpstr> </vt:lpstr>
      <vt:lpstr>Figure 15.18</vt:lpstr>
      <vt:lpstr>PowerPoint Presentation</vt:lpstr>
      <vt:lpstr> </vt:lpstr>
      <vt:lpstr> </vt:lpstr>
      <vt:lpstr>Figure 15.19</vt:lpstr>
      <vt:lpstr>Seafloor Spreading and Seafloor Magnetization</vt:lpstr>
      <vt:lpstr> </vt:lpstr>
      <vt:lpstr>Chapter 15 Opening Figure</vt:lpstr>
      <vt:lpstr>Motion at Plate Boundaries</vt:lpstr>
      <vt:lpstr>Breakup of Pangaea</vt:lpstr>
      <vt:lpstr>Motion at Plate Boundaries</vt:lpstr>
      <vt:lpstr>Seafloor Spreading and Plate Boundaries</vt:lpstr>
      <vt:lpstr>Convection in a Lava Lamp</vt:lpstr>
    </vt:vector>
  </TitlesOfParts>
  <Company>The McGraw-Hill Companies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 McGraw-Hill Higher Education</dc:creator>
  <cp:lastModifiedBy>Gary Jacobson</cp:lastModifiedBy>
  <cp:revision>162</cp:revision>
  <dcterms:created xsi:type="dcterms:W3CDTF">2002-11-07T15:12:30Z</dcterms:created>
  <dcterms:modified xsi:type="dcterms:W3CDTF">2018-02-14T16:28:49Z</dcterms:modified>
</cp:coreProperties>
</file>